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8"/>
  </p:notesMasterIdLst>
  <p:sldIdLst>
    <p:sldId id="256" r:id="rId2"/>
    <p:sldId id="257" r:id="rId3"/>
    <p:sldId id="271" r:id="rId4"/>
    <p:sldId id="270" r:id="rId5"/>
    <p:sldId id="265" r:id="rId6"/>
    <p:sldId id="259" r:id="rId7"/>
    <p:sldId id="266" r:id="rId8"/>
    <p:sldId id="267" r:id="rId9"/>
    <p:sldId id="273" r:id="rId10"/>
    <p:sldId id="274" r:id="rId11"/>
    <p:sldId id="275" r:id="rId12"/>
    <p:sldId id="272" r:id="rId13"/>
    <p:sldId id="277" r:id="rId14"/>
    <p:sldId id="268" r:id="rId15"/>
    <p:sldId id="278" r:id="rId16"/>
    <p:sldId id="280" r:id="rId17"/>
    <p:sldId id="285" r:id="rId18"/>
    <p:sldId id="301" r:id="rId19"/>
    <p:sldId id="302" r:id="rId20"/>
    <p:sldId id="282" r:id="rId21"/>
    <p:sldId id="288" r:id="rId22"/>
    <p:sldId id="289" r:id="rId23"/>
    <p:sldId id="290" r:id="rId24"/>
    <p:sldId id="291" r:id="rId25"/>
    <p:sldId id="292" r:id="rId26"/>
    <p:sldId id="293" r:id="rId27"/>
    <p:sldId id="294" r:id="rId28"/>
    <p:sldId id="295" r:id="rId29"/>
    <p:sldId id="297" r:id="rId30"/>
    <p:sldId id="298" r:id="rId31"/>
    <p:sldId id="299" r:id="rId32"/>
    <p:sldId id="300" r:id="rId33"/>
    <p:sldId id="303" r:id="rId34"/>
    <p:sldId id="304" r:id="rId35"/>
    <p:sldId id="305" r:id="rId36"/>
    <p:sldId id="306" r:id="rId37"/>
    <p:sldId id="307" r:id="rId38"/>
    <p:sldId id="363" r:id="rId39"/>
    <p:sldId id="364" r:id="rId40"/>
    <p:sldId id="365" r:id="rId41"/>
    <p:sldId id="286" r:id="rId42"/>
    <p:sldId id="354" r:id="rId43"/>
    <p:sldId id="355" r:id="rId44"/>
    <p:sldId id="311" r:id="rId45"/>
    <p:sldId id="312" r:id="rId46"/>
    <p:sldId id="358" r:id="rId47"/>
    <p:sldId id="284" r:id="rId48"/>
    <p:sldId id="314" r:id="rId49"/>
    <p:sldId id="315" r:id="rId50"/>
    <p:sldId id="348" r:id="rId51"/>
    <p:sldId id="366" r:id="rId52"/>
    <p:sldId id="326" r:id="rId53"/>
    <p:sldId id="344" r:id="rId54"/>
    <p:sldId id="345" r:id="rId55"/>
    <p:sldId id="359" r:id="rId56"/>
    <p:sldId id="323" r:id="rId57"/>
    <p:sldId id="325" r:id="rId58"/>
    <p:sldId id="361" r:id="rId59"/>
    <p:sldId id="362" r:id="rId60"/>
    <p:sldId id="334" r:id="rId61"/>
    <p:sldId id="328" r:id="rId62"/>
    <p:sldId id="329" r:id="rId63"/>
    <p:sldId id="330" r:id="rId64"/>
    <p:sldId id="331" r:id="rId65"/>
    <p:sldId id="333" r:id="rId66"/>
    <p:sldId id="349" r:id="rId67"/>
    <p:sldId id="356" r:id="rId68"/>
    <p:sldId id="320" r:id="rId69"/>
    <p:sldId id="316" r:id="rId70"/>
    <p:sldId id="318" r:id="rId71"/>
    <p:sldId id="319" r:id="rId72"/>
    <p:sldId id="335" r:id="rId73"/>
    <p:sldId id="336" r:id="rId74"/>
    <p:sldId id="338" r:id="rId75"/>
    <p:sldId id="337" r:id="rId76"/>
    <p:sldId id="339" r:id="rId77"/>
  </p:sldIdLst>
  <p:sldSz cx="9144000" cy="6858000" type="screen4x3"/>
  <p:notesSz cx="7023100" cy="9309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71" autoAdjust="0"/>
  </p:normalViewPr>
  <p:slideViewPr>
    <p:cSldViewPr>
      <p:cViewPr>
        <p:scale>
          <a:sx n="70" d="100"/>
          <a:sy n="70" d="100"/>
        </p:scale>
        <p:origin x="-612" y="-90"/>
      </p:cViewPr>
      <p:guideLst>
        <p:guide orient="horz" pos="2160"/>
        <p:guide pos="2880"/>
      </p:guideLst>
    </p:cSldViewPr>
  </p:slideViewPr>
  <p:outlineViewPr>
    <p:cViewPr>
      <p:scale>
        <a:sx n="33" d="100"/>
        <a:sy n="33" d="100"/>
      </p:scale>
      <p:origin x="0" y="875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fr-CA"/>
          </a:p>
        </p:txBody>
      </p:sp>
      <p:sp>
        <p:nvSpPr>
          <p:cNvPr id="3" name="Espace réservé de la date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5B14100-FBB4-4922-8A65-327A27851454}" type="datetimeFigureOut">
              <a:rPr lang="fr-CA" smtClean="0"/>
              <a:t>2014-12-09</a:t>
            </a:fld>
            <a:endParaRPr lang="fr-CA"/>
          </a:p>
        </p:txBody>
      </p:sp>
      <p:sp>
        <p:nvSpPr>
          <p:cNvPr id="4" name="Espace réservé de l'image des diapositives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fr-CA"/>
          </a:p>
        </p:txBody>
      </p:sp>
      <p:sp>
        <p:nvSpPr>
          <p:cNvPr id="5" name="Espace réservé des commentaires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D97A076-2BB2-45F0-80E1-827A7B9CC644}" type="slidenum">
              <a:rPr lang="fr-CA" smtClean="0"/>
              <a:t>‹N°›</a:t>
            </a:fld>
            <a:endParaRPr lang="fr-CA"/>
          </a:p>
        </p:txBody>
      </p:sp>
    </p:spTree>
    <p:extLst>
      <p:ext uri="{BB962C8B-B14F-4D97-AF65-F5344CB8AC3E}">
        <p14:creationId xmlns:p14="http://schemas.microsoft.com/office/powerpoint/2010/main" val="1449778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D97A076-2BB2-45F0-80E1-827A7B9CC644}" type="slidenum">
              <a:rPr lang="fr-CA" smtClean="0"/>
              <a:t>76</a:t>
            </a:fld>
            <a:endParaRPr lang="fr-CA"/>
          </a:p>
        </p:txBody>
      </p:sp>
    </p:spTree>
    <p:extLst>
      <p:ext uri="{BB962C8B-B14F-4D97-AF65-F5344CB8AC3E}">
        <p14:creationId xmlns:p14="http://schemas.microsoft.com/office/powerpoint/2010/main" val="16986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F2A1EB8-3484-4B0B-9C1E-AC5E54D66431}" type="datetimeFigureOut">
              <a:rPr lang="fr-CA" smtClean="0"/>
              <a:t>2014-12-09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82D2704-CF36-452D-8DD7-14A898317CC9}"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F2A1EB8-3484-4B0B-9C1E-AC5E54D66431}" type="datetimeFigureOut">
              <a:rPr lang="fr-CA" smtClean="0"/>
              <a:t>2014-12-09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82D2704-CF36-452D-8DD7-14A898317CC9}"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F2A1EB8-3484-4B0B-9C1E-AC5E54D66431}" type="datetimeFigureOut">
              <a:rPr lang="fr-CA" smtClean="0"/>
              <a:t>2014-12-09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82D2704-CF36-452D-8DD7-14A898317CC9}"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F2A1EB8-3484-4B0B-9C1E-AC5E54D66431}" type="datetimeFigureOut">
              <a:rPr lang="fr-CA" smtClean="0"/>
              <a:t>2014-12-09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82D2704-CF36-452D-8DD7-14A898317CC9}"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F2A1EB8-3484-4B0B-9C1E-AC5E54D66431}" type="datetimeFigureOut">
              <a:rPr lang="fr-CA" smtClean="0"/>
              <a:t>2014-12-09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82D2704-CF36-452D-8DD7-14A898317CC9}"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F2A1EB8-3484-4B0B-9C1E-AC5E54D66431}" type="datetimeFigureOut">
              <a:rPr lang="fr-CA" smtClean="0"/>
              <a:t>2014-12-09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82D2704-CF36-452D-8DD7-14A898317CC9}"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2F2A1EB8-3484-4B0B-9C1E-AC5E54D66431}" type="datetimeFigureOut">
              <a:rPr lang="fr-CA" smtClean="0"/>
              <a:t>2014-12-09</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382D2704-CF36-452D-8DD7-14A898317CC9}"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F2A1EB8-3484-4B0B-9C1E-AC5E54D66431}" type="datetimeFigureOut">
              <a:rPr lang="fr-CA" smtClean="0"/>
              <a:t>2014-12-09</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382D2704-CF36-452D-8DD7-14A898317CC9}"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A1EB8-3484-4B0B-9C1E-AC5E54D66431}" type="datetimeFigureOut">
              <a:rPr lang="fr-CA" smtClean="0"/>
              <a:t>2014-12-09</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382D2704-CF36-452D-8DD7-14A898317CC9}"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F2A1EB8-3484-4B0B-9C1E-AC5E54D66431}" type="datetimeFigureOut">
              <a:rPr lang="fr-CA" smtClean="0"/>
              <a:t>2014-12-09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82D2704-CF36-452D-8DD7-14A898317CC9}" type="slidenum">
              <a:rPr lang="fr-CA" smtClean="0"/>
              <a:t>‹N°›</a:t>
            </a:fld>
            <a:endParaRPr lang="fr-CA"/>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2F2A1EB8-3484-4B0B-9C1E-AC5E54D66431}" type="datetimeFigureOut">
              <a:rPr lang="fr-CA" smtClean="0"/>
              <a:t>2014-12-09</a:t>
            </a:fld>
            <a:endParaRPr lang="fr-CA"/>
          </a:p>
        </p:txBody>
      </p:sp>
      <p:sp>
        <p:nvSpPr>
          <p:cNvPr id="9" name="Slide Number Placeholder 8"/>
          <p:cNvSpPr>
            <a:spLocks noGrp="1"/>
          </p:cNvSpPr>
          <p:nvPr>
            <p:ph type="sldNum" sz="quarter" idx="11"/>
          </p:nvPr>
        </p:nvSpPr>
        <p:spPr/>
        <p:txBody>
          <a:bodyPr/>
          <a:lstStyle/>
          <a:p>
            <a:fld id="{382D2704-CF36-452D-8DD7-14A898317CC9}" type="slidenum">
              <a:rPr lang="fr-CA" smtClean="0"/>
              <a:t>‹N°›</a:t>
            </a:fld>
            <a:endParaRPr lang="fr-CA"/>
          </a:p>
        </p:txBody>
      </p:sp>
      <p:sp>
        <p:nvSpPr>
          <p:cNvPr id="10" name="Footer Placeholder 9"/>
          <p:cNvSpPr>
            <a:spLocks noGrp="1"/>
          </p:cNvSpPr>
          <p:nvPr>
            <p:ph type="ftr" sz="quarter" idx="12"/>
          </p:nvPr>
        </p:nvSpPr>
        <p:spPr/>
        <p:txBody>
          <a:bodyPr/>
          <a:lstStyle/>
          <a:p>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82D2704-CF36-452D-8DD7-14A898317CC9}" type="slidenum">
              <a:rPr lang="fr-CA" smtClean="0"/>
              <a:t>‹N°›</a:t>
            </a:fld>
            <a:endParaRPr lang="fr-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C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F2A1EB8-3484-4B0B-9C1E-AC5E54D66431}" type="datetimeFigureOut">
              <a:rPr lang="fr-CA" smtClean="0"/>
              <a:t>2014-12-09</a:t>
            </a:fld>
            <a:endParaRPr lang="fr-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a/imgres?imgurl=http://thumbs1.picclick.com/d/w1600/pict/250950854728_/Schleich-Sea-Life-RETIRED-Great-White-Shark-14553.jpg&amp;imgrefurl=http://picclick.com/Schleich-Sea-Life-RETIRED-Great-White-Shark-14553-250950854728.html&amp;h=1066&amp;w=1600&amp;tbnid=1yjl_HZotpjzJM:&amp;zoom=1&amp;docid=eJc1-PFvJbWYtM&amp;itg=1&amp;hl=fr&amp;ei=y3B_VJPrKYaqyATt4YHIBg&amp;tbm=isch&amp;ved=0CCsQMygQMBA&amp;iact=rc&amp;uact=3&amp;dur=213&amp;page=2&amp;start=7&amp;ndsp=11" TargetMode="External"/><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cipo.ic.gc.ca/eic/site/cipointernet-internetopic.nsf/fra/wr03109.html#trademark"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cipo.ic.gc.ca/eic/site/cipointernet-internetopic.nsf/fra/wr03109.html#trademark"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ca/imgres?imgurl=http://i2.cdn.turner.com/money/dam/assets/131105091131-deutsche-bank-620xa.jpg&amp;imgrefurl=http://money.cnn.com/2013/11/05/news/companies/deutsche-legal-woes/&amp;h=367&amp;w=620&amp;tbnid=OoqbET1AxxBayM:&amp;zoom=1&amp;docid=XgYu5demewTdQM&amp;hl=fr&amp;ei=B3N_VJ64Es-XyASd24L4Bg&amp;tbm=isch&amp;ved=0CEQQMygRMBE&amp;iact=rc&amp;uact=3&amp;dur=666&amp;page=3&amp;start=17&amp;ndsp=12"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www.cipo.ic.gc.ca/eic/site/cipointernet-internetopic.nsf/fra/wr03109.html#trademark"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a/imgres?imgurl=http://www.officecrave.com/images/products/240/142316.JPG&amp;imgrefurl=http://www.officecrave.com/office-supplies-cutting-measuring-devices-tape-measures/filter/stanley-black-amp-decker.html&amp;h=240&amp;w=240&amp;tbnid=QeQZa6kRLMzcUM:&amp;zoom=1&amp;docid=6_KB7B6ZaDkdvM&amp;hl=fr&amp;ei=aaJ_VLqmNomvyQSOrYKYBg&amp;tbm=isch&amp;ved=0CGUQMyg-MD4&amp;iact=rc&amp;uact=3&amp;dur=343&amp;page=5&amp;start=58&amp;ndsp=19" TargetMode="External"/><Relationship Id="rId2" Type="http://schemas.openxmlformats.org/officeDocument/2006/relationships/image" Target="../media/image15.gif"/><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a/imgres?imgurl=http://medicalservicedogs.com/wp-content/uploads/2012/05/konglarge.jpg&amp;imgrefurl=http://medicalservicedogs.com/category/service-dog-faqs/&amp;h=350&amp;w=350&amp;tbnid=QX4brtg4iMYLLM:&amp;zoom=1&amp;docid=G5OaZJij9vrurM&amp;hl=fr&amp;ei=y6J_VI3pDYuWyAS15YCwDQ&amp;tbm=isch&amp;ved=0CCEQMygEMAQ&amp;iact=rc&amp;uact=3&amp;dur=758&amp;page=1&amp;start=0&amp;ndsp=10" TargetMode="External"/><Relationship Id="rId2" Type="http://schemas.openxmlformats.org/officeDocument/2006/relationships/image" Target="../media/image17.gif"/><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www.google.ca/imgres?imgurl=http://upload.wikimedia.org/wikipedia/commons/a/af/MonCheri.jpg&amp;imgrefurl=http://en.wikipedia.org/wiki/Ferrero_SpA&amp;h=1979&amp;w=3033&amp;tbnid=0re24KylEGLZkM:&amp;zoom=1&amp;docid=KpqNjK-VWTFQsM&amp;hl=fr&amp;ei=R5qAVNzWEYWnyATQwYKQBQ&amp;tbm=isch&amp;ved=0CEUQMyg9MD04ZA&amp;iact=rc&amp;uact=3&amp;dur=1002&amp;page=11&amp;start=155&amp;ndsp=15" TargetMode="External"/><Relationship Id="rId1" Type="http://schemas.openxmlformats.org/officeDocument/2006/relationships/slideLayout" Target="../slideLayouts/slideLayout2.xml"/><Relationship Id="rId4" Type="http://schemas.openxmlformats.org/officeDocument/2006/relationships/image" Target="../media/image2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4.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canlii.org/fr/ca/legis/lois/lrc-1985-c-t-13/derniere/lrc-1985-c-t-13.html#art30_smooth" TargetMode="External"/><Relationship Id="rId2" Type="http://schemas.openxmlformats.org/officeDocument/2006/relationships/hyperlink" Target="http://www.canlii.org/fr/ca/cfpi/doc/2000/2000canlii15165/2000canlii15165.html" TargetMode="External"/><Relationship Id="rId1" Type="http://schemas.openxmlformats.org/officeDocument/2006/relationships/slideLayout" Target="../slideLayouts/slideLayout2.xml"/><Relationship Id="rId4" Type="http://schemas.openxmlformats.org/officeDocument/2006/relationships/hyperlink" Target="http://www.canlii.org/fr/ca/legis/lois/lrc-1985-c-t-13/derniere/lrc-1985-c-t-13.html"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0.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1.gi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www.cipo.ic.gc.ca/eic/site/cipointernet-internetopic.nsf/fra/wr03109.html#trademark"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www.cipo.ic.gc.ca/eic/site/cipointernet-internetopic.nsf/fra/wr03109.html#trademark" TargetMode="External"/><Relationship Id="rId1" Type="http://schemas.openxmlformats.org/officeDocument/2006/relationships/slideLayout" Target="../slideLayouts/slideLayout2.xml"/><Relationship Id="rId4" Type="http://schemas.openxmlformats.org/officeDocument/2006/relationships/image" Target="../media/image42.gif"/></Relationships>
</file>

<file path=ppt/slides/_rels/slide75.xml.rels><?xml version="1.0" encoding="UTF-8" standalone="yes"?>
<Relationships xmlns="http://schemas.openxmlformats.org/package/2006/relationships"><Relationship Id="rId3" Type="http://schemas.openxmlformats.org/officeDocument/2006/relationships/image" Target="../media/image43.gif"/><Relationship Id="rId2" Type="http://schemas.openxmlformats.org/officeDocument/2006/relationships/hyperlink" Target="http://www.cipo.ic.gc.ca/eic/site/cipointernet-internetopic.nsf/fra/wr03106.html#tmdesc" TargetMode="External"/><Relationship Id="rId1" Type="http://schemas.openxmlformats.org/officeDocument/2006/relationships/slideLayout" Target="../slideLayouts/slideLayout2.xml"/><Relationship Id="rId5" Type="http://schemas.openxmlformats.org/officeDocument/2006/relationships/image" Target="../media/image44.jpeg"/><Relationship Id="rId4" Type="http://schemas.openxmlformats.org/officeDocument/2006/relationships/hyperlink" Target="http://www.google.ca/imgres?imgurl=http://img1.wikia.nocookie.net/__cb20130909182419/maditsmadfunny/images/e/ee/Rubik's_Cube_cropped.jpg&amp;imgrefurl=http://maditsmadfunny.wikia.com/wiki/Rubik's_Cube&amp;h=1930&amp;w=2207&amp;tbnid=DS5P841ki9lFYM:&amp;zoom=1&amp;docid=3PSINkj7ZwB6OM&amp;hl=fr&amp;ei=SHR_VP7LLJGUyATl4IC4BQ&amp;tbm=isch&amp;ved=0CCUQMygKMAo&amp;iact=rc&amp;uact=3&amp;dur=1265&amp;page=2&amp;start=10&amp;ndsp=15" TargetMode="Externa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124744"/>
            <a:ext cx="7543800" cy="2593975"/>
          </a:xfrm>
        </p:spPr>
        <p:txBody>
          <a:bodyPr/>
          <a:lstStyle/>
          <a:p>
            <a:r>
              <a:rPr lang="fr-CA" dirty="0" smtClean="0"/>
              <a:t>Marques 3 D et Signes distinctifs</a:t>
            </a:r>
            <a:endParaRPr lang="fr-CA" dirty="0"/>
          </a:p>
        </p:txBody>
      </p:sp>
      <p:pic>
        <p:nvPicPr>
          <p:cNvPr id="1026" name="Picture 2" descr="C:\Users\Isabelle\Documents\Documents\ID-MARQUE\Logos - entêtes\ID Marq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5085184"/>
            <a:ext cx="2135237" cy="1605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721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196752"/>
            <a:ext cx="4464496" cy="4800600"/>
          </a:xfrm>
        </p:spPr>
        <p:txBody>
          <a:bodyPr>
            <a:normAutofit fontScale="92500" lnSpcReduction="20000"/>
          </a:bodyPr>
          <a:lstStyle/>
          <a:p>
            <a:pPr marL="114300" indent="0">
              <a:buNone/>
            </a:pPr>
            <a:endParaRPr lang="fr-CA" sz="2400" b="1" dirty="0" smtClean="0"/>
          </a:p>
          <a:p>
            <a:pPr marL="114300" indent="0">
              <a:buNone/>
            </a:pPr>
            <a:r>
              <a:rPr lang="fr-CA" sz="2400" b="1" dirty="0" smtClean="0"/>
              <a:t>LMC 847809</a:t>
            </a:r>
          </a:p>
          <a:p>
            <a:pPr marL="114300" indent="0">
              <a:buNone/>
            </a:pPr>
            <a:endParaRPr lang="en-US" dirty="0" smtClean="0"/>
          </a:p>
          <a:p>
            <a:pPr marL="114300" indent="0">
              <a:buNone/>
            </a:pPr>
            <a:r>
              <a:rPr lang="en-US" dirty="0" err="1" smtClean="0"/>
              <a:t>Référence</a:t>
            </a:r>
            <a:r>
              <a:rPr lang="en-US" dirty="0" smtClean="0"/>
              <a:t> descriptive de la marque:</a:t>
            </a:r>
          </a:p>
          <a:p>
            <a:pPr marL="114300" indent="0">
              <a:buNone/>
            </a:pPr>
            <a:r>
              <a:rPr lang="en-US" b="1" dirty="0" smtClean="0"/>
              <a:t>TAG </a:t>
            </a:r>
            <a:r>
              <a:rPr lang="en-US" b="1" dirty="0"/>
              <a:t>DESIGN</a:t>
            </a:r>
            <a:r>
              <a:rPr lang="en-US" dirty="0"/>
              <a:t/>
            </a:r>
            <a:br>
              <a:rPr lang="en-US" dirty="0"/>
            </a:br>
            <a:endParaRPr lang="en-US" dirty="0" smtClean="0"/>
          </a:p>
          <a:p>
            <a:pPr marL="114300" indent="0">
              <a:buNone/>
            </a:pPr>
            <a:r>
              <a:rPr lang="en-US" dirty="0" smtClean="0"/>
              <a:t>Description de la marque de commerce:</a:t>
            </a:r>
          </a:p>
          <a:p>
            <a:pPr marL="114300" indent="0" algn="just">
              <a:buNone/>
            </a:pPr>
            <a:r>
              <a:rPr lang="en-US" b="1" i="1" dirty="0" smtClean="0"/>
              <a:t>The </a:t>
            </a:r>
            <a:r>
              <a:rPr lang="en-US" b="1" i="1" dirty="0"/>
              <a:t>trademark is three-dimensional and consists of a label attached to the leg of a game piece as shown in the drawing. The three-dimensional object in the dotted outline does not form part of the trademark</a:t>
            </a:r>
            <a:r>
              <a:rPr lang="en-US" b="1" i="1" dirty="0" smtClean="0"/>
              <a:t>.</a:t>
            </a:r>
          </a:p>
          <a:p>
            <a:pPr marL="114300" indent="0" algn="just">
              <a:buNone/>
            </a:pPr>
            <a:r>
              <a:rPr lang="en-US" b="1" i="1" dirty="0" smtClean="0"/>
              <a:t> </a:t>
            </a:r>
            <a:r>
              <a:rPr lang="en-US" b="1" i="1" dirty="0"/>
              <a:t/>
            </a:r>
            <a:br>
              <a:rPr lang="en-US" b="1" i="1" dirty="0"/>
            </a:br>
            <a:r>
              <a:rPr lang="en-US" dirty="0"/>
              <a:t/>
            </a:r>
            <a:br>
              <a:rPr lang="en-US" dirty="0"/>
            </a:br>
            <a:endParaRPr lang="fr-CA" dirty="0" smtClean="0"/>
          </a:p>
        </p:txBody>
      </p:sp>
      <p:pic>
        <p:nvPicPr>
          <p:cNvPr id="6" name="Image 5" descr="C:\Users\Isabelle\Documents\Documents\ID-MARQUE\RPM\MARQUES 3D\TAG DESIGN.gif"/>
          <p:cNvPicPr/>
          <p:nvPr/>
        </p:nvPicPr>
        <p:blipFill>
          <a:blip r:embed="rId2">
            <a:extLst>
              <a:ext uri="{28A0092B-C50C-407E-A947-70E740481C1C}">
                <a14:useLocalDpi xmlns:a14="http://schemas.microsoft.com/office/drawing/2010/main" val="0"/>
              </a:ext>
            </a:extLst>
          </a:blip>
          <a:srcRect/>
          <a:stretch>
            <a:fillRect/>
          </a:stretch>
        </p:blipFill>
        <p:spPr bwMode="auto">
          <a:xfrm>
            <a:off x="5976156" y="1484784"/>
            <a:ext cx="1584176" cy="1152128"/>
          </a:xfrm>
          <a:prstGeom prst="rect">
            <a:avLst/>
          </a:prstGeom>
          <a:noFill/>
          <a:ln>
            <a:noFill/>
          </a:ln>
        </p:spPr>
      </p:pic>
      <p:pic>
        <p:nvPicPr>
          <p:cNvPr id="5" name="Image 4" descr="https://encrypted-tbn1.gstatic.com/images?q=tbn:ANd9GcQskfJAuaUZza7UuzK1_bHzfzxKE9s8ZlTVbt3DesV2KXxRpCa7">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5652120" y="3645024"/>
            <a:ext cx="2232248" cy="1684748"/>
          </a:xfrm>
          <a:prstGeom prst="rect">
            <a:avLst/>
          </a:prstGeom>
          <a:noFill/>
          <a:ln>
            <a:noFill/>
          </a:ln>
        </p:spPr>
      </p:pic>
    </p:spTree>
    <p:extLst>
      <p:ext uri="{BB962C8B-B14F-4D97-AF65-F5344CB8AC3E}">
        <p14:creationId xmlns:p14="http://schemas.microsoft.com/office/powerpoint/2010/main" val="3551494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smtClean="0">
                <a:cs typeface="Times New Roman" pitchFamily="18" charset="0"/>
              </a:rPr>
              <a:t>La marque 3D  </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196752"/>
            <a:ext cx="4968552" cy="4800600"/>
          </a:xfrm>
        </p:spPr>
        <p:txBody>
          <a:bodyPr>
            <a:normAutofit/>
          </a:bodyPr>
          <a:lstStyle/>
          <a:p>
            <a:pPr marL="114300" indent="0">
              <a:buNone/>
            </a:pPr>
            <a:r>
              <a:rPr lang="fr-CA" sz="2400" b="1" dirty="0" smtClean="0"/>
              <a:t>LMC 849928</a:t>
            </a:r>
          </a:p>
          <a:p>
            <a:pPr marL="114300" indent="0">
              <a:buNone/>
            </a:pPr>
            <a:endParaRPr lang="en-US" sz="2000" b="1" dirty="0" smtClean="0">
              <a:hlinkClick r:id="rId2"/>
            </a:endParaRPr>
          </a:p>
          <a:p>
            <a:pPr marL="114300" indent="0">
              <a:buNone/>
            </a:pPr>
            <a:r>
              <a:rPr lang="en-US" sz="2000" dirty="0" err="1" smtClean="0"/>
              <a:t>Référence</a:t>
            </a:r>
            <a:r>
              <a:rPr lang="en-US" sz="2000" dirty="0" smtClean="0"/>
              <a:t> </a:t>
            </a:r>
            <a:r>
              <a:rPr lang="en-US" sz="2000" dirty="0"/>
              <a:t>descriptive de la marque:</a:t>
            </a:r>
          </a:p>
          <a:p>
            <a:pPr marL="114300" indent="0">
              <a:buNone/>
            </a:pPr>
            <a:r>
              <a:rPr lang="en-US" sz="2000" b="1" dirty="0" smtClean="0"/>
              <a:t>TIFFANY </a:t>
            </a:r>
            <a:r>
              <a:rPr lang="en-US" sz="2000" b="1" dirty="0"/>
              <a:t>&amp; CO. Rivet Design</a:t>
            </a:r>
            <a:endParaRPr lang="en-US" sz="2000" dirty="0"/>
          </a:p>
          <a:p>
            <a:pPr marL="114300" indent="0">
              <a:buNone/>
            </a:pPr>
            <a:endParaRPr lang="en-US" sz="2000" dirty="0" smtClean="0"/>
          </a:p>
          <a:p>
            <a:pPr marL="114300" indent="0">
              <a:buNone/>
            </a:pPr>
            <a:r>
              <a:rPr lang="en-US" sz="2000" dirty="0" smtClean="0"/>
              <a:t>Description </a:t>
            </a:r>
            <a:r>
              <a:rPr lang="en-US" sz="2000" dirty="0"/>
              <a:t>de la marque de commerce:</a:t>
            </a:r>
          </a:p>
          <a:p>
            <a:pPr marL="114300" indent="0" algn="just">
              <a:buNone/>
            </a:pPr>
            <a:r>
              <a:rPr lang="en-US" sz="2000" b="1" i="1" dirty="0" smtClean="0"/>
              <a:t>The </a:t>
            </a:r>
            <a:r>
              <a:rPr lang="en-US" sz="2000" b="1" i="1" dirty="0"/>
              <a:t>mark consists of a three-dimensional </a:t>
            </a:r>
            <a:r>
              <a:rPr lang="en-US" sz="2000" b="1" i="1" dirty="0" smtClean="0"/>
              <a:t>rivet </a:t>
            </a:r>
            <a:r>
              <a:rPr lang="en-US" sz="2000" b="1" i="1" dirty="0"/>
              <a:t>with a concentric circle in its center. </a:t>
            </a:r>
            <a:r>
              <a:rPr lang="en-US" sz="2000" b="1" i="1" dirty="0" smtClean="0"/>
              <a:t> The </a:t>
            </a:r>
            <a:r>
              <a:rPr lang="en-US" sz="2000" b="1" i="1" dirty="0"/>
              <a:t>stylized words 'TIFFANY &amp; CO.' are </a:t>
            </a:r>
            <a:r>
              <a:rPr lang="en-US" sz="2000" b="1" i="1" dirty="0" smtClean="0"/>
              <a:t>engraved </a:t>
            </a:r>
            <a:r>
              <a:rPr lang="en-US" sz="2000" b="1" i="1" dirty="0"/>
              <a:t>clockwise around the annulus </a:t>
            </a:r>
            <a:r>
              <a:rPr lang="en-US" sz="2000" b="1" i="1" dirty="0" smtClean="0"/>
              <a:t>of </a:t>
            </a:r>
            <a:r>
              <a:rPr lang="en-US" sz="2000" b="1" i="1" dirty="0"/>
              <a:t>the rivet. The gray tones are for shading </a:t>
            </a:r>
            <a:r>
              <a:rPr lang="en-US" sz="2000" b="1" i="1" dirty="0" smtClean="0"/>
              <a:t>purposes </a:t>
            </a:r>
            <a:r>
              <a:rPr lang="en-US" sz="2000" b="1" i="1" dirty="0"/>
              <a:t>only. Color is not claimed as a </a:t>
            </a:r>
            <a:r>
              <a:rPr lang="en-US" sz="2000" b="1" i="1" dirty="0" smtClean="0"/>
              <a:t>feature of </a:t>
            </a:r>
            <a:r>
              <a:rPr lang="en-US" sz="2000" b="1" i="1" dirty="0"/>
              <a:t>the mark</a:t>
            </a:r>
            <a:r>
              <a:rPr lang="en-US" sz="2000" b="1" i="1" dirty="0" smtClean="0"/>
              <a:t>.</a:t>
            </a:r>
          </a:p>
          <a:p>
            <a:pPr marL="114300" indent="0" algn="just">
              <a:buNone/>
            </a:pPr>
            <a:endParaRPr lang="fr-CA" sz="2400" dirty="0" smtClean="0"/>
          </a:p>
        </p:txBody>
      </p:sp>
      <p:pic>
        <p:nvPicPr>
          <p:cNvPr id="8" name="Image 7" descr="C:\Users\Isabelle\Documents\Documents\ID-MARQUE\RPM\MARQUES 3D\TIFFANY Rivet.gif"/>
          <p:cNvPicPr/>
          <p:nvPr/>
        </p:nvPicPr>
        <p:blipFill>
          <a:blip r:embed="rId3">
            <a:extLst>
              <a:ext uri="{28A0092B-C50C-407E-A947-70E740481C1C}">
                <a14:useLocalDpi xmlns:a14="http://schemas.microsoft.com/office/drawing/2010/main" val="0"/>
              </a:ext>
            </a:extLst>
          </a:blip>
          <a:srcRect/>
          <a:stretch>
            <a:fillRect/>
          </a:stretch>
        </p:blipFill>
        <p:spPr bwMode="auto">
          <a:xfrm>
            <a:off x="5436096" y="692697"/>
            <a:ext cx="1944216" cy="1944216"/>
          </a:xfrm>
          <a:prstGeom prst="rect">
            <a:avLst/>
          </a:prstGeom>
          <a:noFill/>
          <a:ln>
            <a:noFill/>
          </a:ln>
        </p:spPr>
      </p:pic>
      <p:pic>
        <p:nvPicPr>
          <p:cNvPr id="5" name="Image 4" descr="C:\Users\Isabelle\Desktop\Tirffany Rivet.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080" y="3140968"/>
            <a:ext cx="3003025" cy="2339985"/>
          </a:xfrm>
          <a:prstGeom prst="rect">
            <a:avLst/>
          </a:prstGeom>
          <a:noFill/>
          <a:ln>
            <a:noFill/>
          </a:ln>
        </p:spPr>
      </p:pic>
    </p:spTree>
    <p:extLst>
      <p:ext uri="{BB962C8B-B14F-4D97-AF65-F5344CB8AC3E}">
        <p14:creationId xmlns:p14="http://schemas.microsoft.com/office/powerpoint/2010/main" val="921691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467544" y="1196752"/>
            <a:ext cx="4248472" cy="4800600"/>
          </a:xfrm>
        </p:spPr>
        <p:txBody>
          <a:bodyPr>
            <a:normAutofit/>
          </a:bodyPr>
          <a:lstStyle/>
          <a:p>
            <a:pPr marL="114300" indent="0">
              <a:buNone/>
            </a:pPr>
            <a:r>
              <a:rPr lang="fr-CA" sz="2400" b="1" dirty="0" smtClean="0"/>
              <a:t>LMC 833716 </a:t>
            </a:r>
            <a:endParaRPr lang="en-US" sz="2000" b="1" dirty="0" smtClean="0">
              <a:hlinkClick r:id="rId2"/>
            </a:endParaRPr>
          </a:p>
          <a:p>
            <a:pPr marL="114300" indent="0">
              <a:buNone/>
            </a:pPr>
            <a:r>
              <a:rPr lang="en-US" sz="2000" dirty="0" err="1" smtClean="0"/>
              <a:t>Référence</a:t>
            </a:r>
            <a:r>
              <a:rPr lang="en-US" sz="2000" dirty="0" smtClean="0"/>
              <a:t> </a:t>
            </a:r>
            <a:r>
              <a:rPr lang="en-US" sz="2000" dirty="0"/>
              <a:t>descriptive de la marque:</a:t>
            </a:r>
          </a:p>
          <a:p>
            <a:pPr marL="114300" indent="0">
              <a:buNone/>
            </a:pPr>
            <a:r>
              <a:rPr lang="en-US" sz="2000" b="1" dirty="0" smtClean="0"/>
              <a:t>3-Dimensional </a:t>
            </a:r>
            <a:r>
              <a:rPr lang="en-US" sz="2000" b="1" dirty="0"/>
              <a:t>squares Design</a:t>
            </a:r>
            <a:endParaRPr lang="en-US" sz="2000" dirty="0"/>
          </a:p>
          <a:p>
            <a:pPr marL="114300" indent="0">
              <a:buNone/>
            </a:pPr>
            <a:endParaRPr lang="en-US" sz="2000" dirty="0" smtClean="0"/>
          </a:p>
          <a:p>
            <a:pPr marL="114300" indent="0">
              <a:buNone/>
            </a:pPr>
            <a:r>
              <a:rPr lang="en-US" sz="2000" dirty="0" smtClean="0"/>
              <a:t>Description </a:t>
            </a:r>
            <a:r>
              <a:rPr lang="en-US" sz="2000" dirty="0"/>
              <a:t>de la marque de commerce:</a:t>
            </a:r>
          </a:p>
          <a:p>
            <a:pPr marL="114300" indent="0" algn="just">
              <a:buNone/>
            </a:pPr>
            <a:r>
              <a:rPr lang="en-US" sz="2000" b="1" i="1" dirty="0" smtClean="0"/>
              <a:t>The </a:t>
            </a:r>
            <a:r>
              <a:rPr lang="en-US" sz="2000" b="1" i="1" dirty="0"/>
              <a:t>trade-mark is depicted in multiple representations of a single logo having a three-dimensional form. Multiple perspectives are provided in the drawing in order to demonstrate the three-dimensional appearance of the logo</a:t>
            </a:r>
            <a:r>
              <a:rPr lang="en-US" sz="2000" b="1" i="1" dirty="0" smtClean="0"/>
              <a:t>.</a:t>
            </a:r>
          </a:p>
          <a:p>
            <a:pPr marL="114300" indent="0" algn="just">
              <a:buNone/>
            </a:pPr>
            <a:endParaRPr lang="fr-CA" sz="2400" dirty="0" smtClean="0"/>
          </a:p>
          <a:p>
            <a:pPr marL="411480" lvl="1" indent="0">
              <a:buNone/>
            </a:pPr>
            <a:endParaRPr lang="fr-CA" dirty="0" smtClean="0"/>
          </a:p>
        </p:txBody>
      </p:sp>
      <p:pic>
        <p:nvPicPr>
          <p:cNvPr id="6" name="Image 5" descr="C:\Users\Isabelle\Documents\Documents\ID-MARQUE\RPM\MARQUES 3D\Squares design.gif"/>
          <p:cNvPicPr/>
          <p:nvPr/>
        </p:nvPicPr>
        <p:blipFill>
          <a:blip r:embed="rId3">
            <a:extLst>
              <a:ext uri="{28A0092B-C50C-407E-A947-70E740481C1C}">
                <a14:useLocalDpi xmlns:a14="http://schemas.microsoft.com/office/drawing/2010/main" val="0"/>
              </a:ext>
            </a:extLst>
          </a:blip>
          <a:srcRect/>
          <a:stretch>
            <a:fillRect/>
          </a:stretch>
        </p:blipFill>
        <p:spPr bwMode="auto">
          <a:xfrm>
            <a:off x="5580112" y="1124744"/>
            <a:ext cx="2289810" cy="1638300"/>
          </a:xfrm>
          <a:prstGeom prst="rect">
            <a:avLst/>
          </a:prstGeom>
          <a:noFill/>
          <a:ln>
            <a:noFill/>
          </a:ln>
        </p:spPr>
      </p:pic>
      <p:pic>
        <p:nvPicPr>
          <p:cNvPr id="5" name="Image 4" descr="https://encrypted-tbn3.gstatic.com/images?q=tbn:ANd9GcSJ26U5bDil_-FpvllodxtNCWx-dIPG_Pn09xRp4VMB7NYWBxa_">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931635" y="2996952"/>
            <a:ext cx="2952328" cy="1944216"/>
          </a:xfrm>
          <a:prstGeom prst="rect">
            <a:avLst/>
          </a:prstGeom>
          <a:noFill/>
          <a:ln>
            <a:noFill/>
          </a:ln>
        </p:spPr>
      </p:pic>
    </p:spTree>
    <p:extLst>
      <p:ext uri="{BB962C8B-B14F-4D97-AF65-F5344CB8AC3E}">
        <p14:creationId xmlns:p14="http://schemas.microsoft.com/office/powerpoint/2010/main" val="872674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23528" y="1557689"/>
            <a:ext cx="4536504" cy="4800600"/>
          </a:xfrm>
        </p:spPr>
        <p:txBody>
          <a:bodyPr>
            <a:normAutofit/>
          </a:bodyPr>
          <a:lstStyle/>
          <a:p>
            <a:pPr marL="114300" indent="0">
              <a:buNone/>
            </a:pPr>
            <a:r>
              <a:rPr lang="fr-CA" sz="2400" b="1" dirty="0" smtClean="0"/>
              <a:t>LMC 778254</a:t>
            </a:r>
          </a:p>
          <a:p>
            <a:pPr marL="114300" indent="0">
              <a:buNone/>
            </a:pPr>
            <a:r>
              <a:rPr lang="en-US" sz="2000" dirty="0" err="1" smtClean="0"/>
              <a:t>Référence</a:t>
            </a:r>
            <a:r>
              <a:rPr lang="en-US" sz="2000" dirty="0" smtClean="0"/>
              <a:t> </a:t>
            </a:r>
            <a:r>
              <a:rPr lang="en-US" sz="2000" dirty="0"/>
              <a:t>descriptive de la marque:</a:t>
            </a:r>
          </a:p>
          <a:p>
            <a:pPr marL="114300" indent="0">
              <a:buNone/>
            </a:pPr>
            <a:r>
              <a:rPr lang="fr-CA" sz="2000" b="1" dirty="0" smtClean="0"/>
              <a:t>MASCOTTE </a:t>
            </a:r>
            <a:r>
              <a:rPr lang="fr-CA" sz="2000" b="1" dirty="0"/>
              <a:t>VIC LE PIC BMR LE GROUPE 3-D &amp; DESSIN</a:t>
            </a:r>
            <a:endParaRPr lang="en-US" sz="2000" dirty="0"/>
          </a:p>
          <a:p>
            <a:pPr marL="114300" indent="0">
              <a:buNone/>
            </a:pPr>
            <a:endParaRPr lang="en-US" sz="2000" dirty="0" smtClean="0"/>
          </a:p>
          <a:p>
            <a:pPr marL="114300" indent="0">
              <a:buNone/>
            </a:pPr>
            <a:r>
              <a:rPr lang="en-US" sz="2000" dirty="0" smtClean="0"/>
              <a:t>Description </a:t>
            </a:r>
            <a:r>
              <a:rPr lang="en-US" sz="2000" dirty="0"/>
              <a:t>de la marque de commerce:</a:t>
            </a:r>
          </a:p>
          <a:p>
            <a:pPr marL="114300" indent="0">
              <a:buNone/>
            </a:pPr>
            <a:r>
              <a:rPr lang="fr-CA" sz="2000" b="1" i="1" dirty="0" smtClean="0"/>
              <a:t>La </a:t>
            </a:r>
            <a:r>
              <a:rPr lang="fr-CA" sz="2000" b="1" i="1" dirty="0"/>
              <a:t>marque de commerce est un personnage en trois dimensions. </a:t>
            </a:r>
            <a:br>
              <a:rPr lang="fr-CA" sz="2000" b="1" i="1" dirty="0"/>
            </a:br>
            <a:r>
              <a:rPr lang="en-US" sz="2400" b="1" i="1" dirty="0"/>
              <a:t/>
            </a:r>
            <a:br>
              <a:rPr lang="en-US" sz="2400" b="1" i="1" dirty="0"/>
            </a:br>
            <a:endParaRPr lang="fr-CA" sz="2400" b="1" i="1" dirty="0" smtClean="0"/>
          </a:p>
        </p:txBody>
      </p:sp>
      <p:pic>
        <p:nvPicPr>
          <p:cNvPr id="5" name="Image 4" descr="C:\Users\Isabelle\Desktop\Mascotte BMR.gif"/>
          <p:cNvPicPr/>
          <p:nvPr/>
        </p:nvPicPr>
        <p:blipFill>
          <a:blip r:embed="rId2">
            <a:extLst>
              <a:ext uri="{28A0092B-C50C-407E-A947-70E740481C1C}">
                <a14:useLocalDpi xmlns:a14="http://schemas.microsoft.com/office/drawing/2010/main" val="0"/>
              </a:ext>
            </a:extLst>
          </a:blip>
          <a:srcRect/>
          <a:stretch>
            <a:fillRect/>
          </a:stretch>
        </p:blipFill>
        <p:spPr bwMode="auto">
          <a:xfrm>
            <a:off x="6340349" y="692696"/>
            <a:ext cx="951230" cy="2289810"/>
          </a:xfrm>
          <a:prstGeom prst="rect">
            <a:avLst/>
          </a:prstGeom>
          <a:noFill/>
          <a:ln>
            <a:noFill/>
          </a:ln>
        </p:spPr>
      </p:pic>
      <p:pic>
        <p:nvPicPr>
          <p:cNvPr id="6" name="Picture 2" descr="C:\Users\Isabelle\Desktop\mascotte bmr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3717032"/>
            <a:ext cx="2952328" cy="1658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454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196752"/>
            <a:ext cx="4536504" cy="5328592"/>
          </a:xfrm>
        </p:spPr>
        <p:txBody>
          <a:bodyPr>
            <a:normAutofit lnSpcReduction="10000"/>
          </a:bodyPr>
          <a:lstStyle/>
          <a:p>
            <a:pPr marL="114300" indent="0">
              <a:buNone/>
            </a:pPr>
            <a:endParaRPr lang="fr-CA" sz="2400" b="1" dirty="0" smtClean="0"/>
          </a:p>
          <a:p>
            <a:pPr marL="114300" indent="0">
              <a:buNone/>
            </a:pPr>
            <a:r>
              <a:rPr lang="fr-CA" sz="2400" b="1" dirty="0" smtClean="0"/>
              <a:t>LMC 850397 </a:t>
            </a:r>
            <a:endParaRPr lang="fr-CA" sz="2400" b="1" u="sng" cap="small" dirty="0"/>
          </a:p>
          <a:p>
            <a:pPr marL="114300" indent="0">
              <a:buNone/>
            </a:pPr>
            <a:endParaRPr lang="en-US" sz="2000" b="1" dirty="0" smtClean="0">
              <a:hlinkClick r:id="rId2"/>
            </a:endParaRPr>
          </a:p>
          <a:p>
            <a:pPr marL="114300" indent="0">
              <a:buNone/>
            </a:pPr>
            <a:r>
              <a:rPr lang="en-US" sz="2000" dirty="0" err="1" smtClean="0"/>
              <a:t>Référence</a:t>
            </a:r>
            <a:r>
              <a:rPr lang="en-US" sz="2000" dirty="0" smtClean="0"/>
              <a:t> </a:t>
            </a:r>
            <a:r>
              <a:rPr lang="en-US" sz="2000" dirty="0"/>
              <a:t>descriptive de la marque:</a:t>
            </a:r>
          </a:p>
          <a:p>
            <a:pPr marL="114300" indent="0">
              <a:buNone/>
            </a:pPr>
            <a:r>
              <a:rPr lang="en-US" sz="2000" b="1" dirty="0" smtClean="0"/>
              <a:t>Building </a:t>
            </a:r>
            <a:r>
              <a:rPr lang="en-US" sz="2000" b="1" dirty="0"/>
              <a:t>Design - White "Ribbon" </a:t>
            </a:r>
            <a:endParaRPr lang="en-US" sz="2000" b="1" dirty="0" smtClean="0"/>
          </a:p>
          <a:p>
            <a:pPr marL="114300" indent="0">
              <a:buNone/>
            </a:pPr>
            <a:r>
              <a:rPr lang="en-US" sz="2000" b="1" dirty="0" smtClean="0"/>
              <a:t>Element </a:t>
            </a:r>
            <a:r>
              <a:rPr lang="en-US" sz="2000" b="1" dirty="0"/>
              <a:t>Wrap Around Window</a:t>
            </a:r>
            <a:r>
              <a:rPr lang="en-US" sz="2000" dirty="0"/>
              <a:t/>
            </a:r>
            <a:br>
              <a:rPr lang="en-US" sz="2000" dirty="0"/>
            </a:br>
            <a:endParaRPr lang="en-US" sz="2000" dirty="0"/>
          </a:p>
          <a:p>
            <a:pPr marL="114300" indent="0">
              <a:buNone/>
            </a:pPr>
            <a:r>
              <a:rPr lang="en-US" sz="2000" dirty="0"/>
              <a:t>Description de la marque de commerce:</a:t>
            </a:r>
          </a:p>
          <a:p>
            <a:pPr marL="114300" indent="0" algn="just">
              <a:buNone/>
            </a:pPr>
            <a:r>
              <a:rPr lang="en-US" sz="2000" b="1" i="1" dirty="0" smtClean="0"/>
              <a:t>The </a:t>
            </a:r>
            <a:r>
              <a:rPr lang="en-US" sz="2000" b="1" i="1" dirty="0"/>
              <a:t>trade-mark is three-dimensional. The mark consists solely of a window wrap-around as shown in dark shading in the drawing. The drawing depicts two views of the same trade-mark. The top view is a front left perspective view, while the bottom view is a front elevation view</a:t>
            </a:r>
            <a:r>
              <a:rPr lang="en-US" sz="2000" b="1" i="1" dirty="0" smtClean="0"/>
              <a:t>.</a:t>
            </a:r>
            <a:endParaRPr lang="fr-CA" dirty="0" smtClean="0"/>
          </a:p>
        </p:txBody>
      </p:sp>
      <p:pic>
        <p:nvPicPr>
          <p:cNvPr id="4" name="Image 3" descr="C:\Users\Isabelle\Documents\Documents\ID-MARQUE\RPM\MARQUES 3D\McDonald's white ribbon.gif"/>
          <p:cNvPicPr/>
          <p:nvPr/>
        </p:nvPicPr>
        <p:blipFill>
          <a:blip r:embed="rId3">
            <a:extLst>
              <a:ext uri="{28A0092B-C50C-407E-A947-70E740481C1C}">
                <a14:useLocalDpi xmlns:a14="http://schemas.microsoft.com/office/drawing/2010/main" val="0"/>
              </a:ext>
            </a:extLst>
          </a:blip>
          <a:srcRect/>
          <a:stretch>
            <a:fillRect/>
          </a:stretch>
        </p:blipFill>
        <p:spPr bwMode="auto">
          <a:xfrm>
            <a:off x="5148064" y="836712"/>
            <a:ext cx="2376264" cy="2173178"/>
          </a:xfrm>
          <a:prstGeom prst="rect">
            <a:avLst/>
          </a:prstGeom>
          <a:noFill/>
          <a:ln>
            <a:noFill/>
          </a:ln>
        </p:spPr>
      </p:pic>
      <p:pic>
        <p:nvPicPr>
          <p:cNvPr id="5" name="Image 4" descr="C:\Users\Isabelle\Pictures\MARQUES DE COMMERCE\3D\MCDONALD'S BUIDING DESIGNS\e45mcdo_u110405141934.jpg"/>
          <p:cNvPicPr/>
          <p:nvPr/>
        </p:nvPicPr>
        <p:blipFill>
          <a:blip r:embed="rId4">
            <a:extLst>
              <a:ext uri="{28A0092B-C50C-407E-A947-70E740481C1C}">
                <a14:useLocalDpi xmlns:a14="http://schemas.microsoft.com/office/drawing/2010/main" val="0"/>
              </a:ext>
            </a:extLst>
          </a:blip>
          <a:srcRect/>
          <a:stretch>
            <a:fillRect/>
          </a:stretch>
        </p:blipFill>
        <p:spPr bwMode="auto">
          <a:xfrm>
            <a:off x="5148064" y="3501008"/>
            <a:ext cx="3024336" cy="2232248"/>
          </a:xfrm>
          <a:prstGeom prst="rect">
            <a:avLst/>
          </a:prstGeom>
          <a:noFill/>
          <a:ln>
            <a:noFill/>
          </a:ln>
        </p:spPr>
      </p:pic>
    </p:spTree>
    <p:extLst>
      <p:ext uri="{BB962C8B-B14F-4D97-AF65-F5344CB8AC3E}">
        <p14:creationId xmlns:p14="http://schemas.microsoft.com/office/powerpoint/2010/main" val="327607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467544" y="1052736"/>
            <a:ext cx="7620000" cy="5520680"/>
          </a:xfrm>
        </p:spPr>
        <p:txBody>
          <a:bodyPr>
            <a:normAutofit/>
          </a:bodyPr>
          <a:lstStyle/>
          <a:p>
            <a:pPr marL="114300" indent="0">
              <a:buNone/>
            </a:pPr>
            <a:endParaRPr lang="fr-CA" sz="2400" b="1" u="sng" cap="small" dirty="0"/>
          </a:p>
          <a:p>
            <a:pPr marL="114300" indent="0">
              <a:buNone/>
            </a:pPr>
            <a:r>
              <a:rPr lang="fr-CA" sz="2400" b="1" u="sng" cap="small" dirty="0" smtClean="0"/>
              <a:t>Remarque:  Ne doit pas avoir pour fonction d’être ornementale, sinon tombe sous le coup du signe distinctif:</a:t>
            </a:r>
          </a:p>
          <a:p>
            <a:pPr marL="114300" indent="0">
              <a:buNone/>
            </a:pPr>
            <a:endParaRPr lang="fr-CA" sz="2400" dirty="0" smtClean="0"/>
          </a:p>
          <a:p>
            <a:pPr marL="114300" indent="0">
              <a:buNone/>
            </a:pPr>
            <a:endParaRPr lang="fr-CA" sz="2400" dirty="0"/>
          </a:p>
          <a:p>
            <a:pPr marL="114300" indent="0">
              <a:buNone/>
            </a:pPr>
            <a:endParaRPr lang="fr-CA" sz="2400" dirty="0" smtClean="0"/>
          </a:p>
          <a:p>
            <a:pPr marL="114300" indent="0">
              <a:buNone/>
            </a:pPr>
            <a:endParaRPr lang="en-CA" sz="2400" dirty="0" smtClean="0"/>
          </a:p>
          <a:p>
            <a:pPr marL="114300" indent="0">
              <a:buNone/>
            </a:pPr>
            <a:endParaRPr lang="en-CA" sz="2400" dirty="0"/>
          </a:p>
          <a:p>
            <a:pPr marL="114300" indent="0">
              <a:buNone/>
            </a:pPr>
            <a:endParaRPr lang="en-CA" sz="2400" dirty="0" smtClean="0"/>
          </a:p>
          <a:p>
            <a:pPr marL="114300" indent="0">
              <a:buNone/>
            </a:pPr>
            <a:endParaRPr lang="en-CA" sz="2400" dirty="0" smtClean="0"/>
          </a:p>
          <a:p>
            <a:pPr marL="114300" indent="0">
              <a:buNone/>
            </a:pPr>
            <a:r>
              <a:rPr lang="en-CA" sz="2400" i="1" dirty="0" err="1" smtClean="0"/>
              <a:t>Intergold</a:t>
            </a:r>
            <a:r>
              <a:rPr lang="en-CA" sz="2400" i="1" dirty="0" smtClean="0"/>
              <a:t> </a:t>
            </a:r>
            <a:r>
              <a:rPr lang="en-CA" sz="2400" i="1" dirty="0"/>
              <a:t>Limited v Doherty, 2002 </a:t>
            </a:r>
            <a:r>
              <a:rPr lang="en-CA" sz="2400" i="1" dirty="0" err="1"/>
              <a:t>CanLII</a:t>
            </a:r>
            <a:r>
              <a:rPr lang="en-CA" sz="2400" i="1" dirty="0"/>
              <a:t> 61443 (CA </a:t>
            </a:r>
            <a:r>
              <a:rPr lang="en-CA" sz="2400" i="1" dirty="0" smtClean="0"/>
              <a:t>TMOB)</a:t>
            </a:r>
            <a:endParaRPr lang="en-CA" sz="2400" i="1" u="sng" dirty="0"/>
          </a:p>
          <a:p>
            <a:pPr marL="411480" lvl="1" indent="0">
              <a:buNone/>
            </a:pPr>
            <a:endParaRPr lang="fr-CA" dirty="0" smtClean="0"/>
          </a:p>
        </p:txBody>
      </p:sp>
      <p:pic>
        <p:nvPicPr>
          <p:cNvPr id="4" name="Image 3" descr="http://www.canlii.org/canlii-dynamic/en/ca/tmob/doc/2002/2002canlii61443/image001.jpg"/>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852936"/>
            <a:ext cx="2952328" cy="1944216"/>
          </a:xfrm>
          <a:prstGeom prst="rect">
            <a:avLst/>
          </a:prstGeom>
          <a:noFill/>
          <a:ln>
            <a:noFill/>
          </a:ln>
        </p:spPr>
      </p:pic>
    </p:spTree>
    <p:extLst>
      <p:ext uri="{BB962C8B-B14F-4D97-AF65-F5344CB8AC3E}">
        <p14:creationId xmlns:p14="http://schemas.microsoft.com/office/powerpoint/2010/main" val="1766541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20888"/>
            <a:ext cx="7620000" cy="1143000"/>
          </a:xfrm>
        </p:spPr>
        <p:txBody>
          <a:bodyPr/>
          <a:lstStyle/>
          <a:p>
            <a:pPr algn="ctr"/>
            <a:r>
              <a:rPr lang="fr-CA" sz="6000" cap="small" dirty="0" smtClean="0">
                <a:cs typeface="Times New Roman" pitchFamily="18" charset="0"/>
              </a:rPr>
              <a:t>Le Signe Distinctif</a:t>
            </a:r>
            <a:endParaRPr lang="fr-CA" sz="6000" cap="small" dirty="0"/>
          </a:p>
        </p:txBody>
      </p:sp>
    </p:spTree>
    <p:extLst>
      <p:ext uri="{BB962C8B-B14F-4D97-AF65-F5344CB8AC3E}">
        <p14:creationId xmlns:p14="http://schemas.microsoft.com/office/powerpoint/2010/main" val="822746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800" u="sng" dirty="0" smtClean="0">
                <a:cs typeface="Arial" panose="020B0604020202020204" pitchFamily="34" charset="0"/>
              </a:rPr>
              <a:t>Le signe distinctif</a:t>
            </a:r>
            <a:endParaRPr lang="fr-CA" sz="4800" u="sng" dirty="0">
              <a:cs typeface="Arial" panose="020B0604020202020204" pitchFamily="34" charset="0"/>
            </a:endParaRPr>
          </a:p>
        </p:txBody>
      </p:sp>
      <p:sp>
        <p:nvSpPr>
          <p:cNvPr id="3" name="Espace réservé du contenu 2"/>
          <p:cNvSpPr>
            <a:spLocks noGrp="1"/>
          </p:cNvSpPr>
          <p:nvPr>
            <p:ph idx="1"/>
          </p:nvPr>
        </p:nvSpPr>
        <p:spPr/>
        <p:txBody>
          <a:bodyPr>
            <a:normAutofit fontScale="92500"/>
          </a:bodyPr>
          <a:lstStyle/>
          <a:p>
            <a:pPr marL="114300" indent="0">
              <a:buNone/>
            </a:pPr>
            <a:r>
              <a:rPr lang="fr-CA" sz="2600" b="1" u="sng" cap="small" dirty="0"/>
              <a:t>Interprétation </a:t>
            </a:r>
            <a:r>
              <a:rPr lang="fr-CA" sz="2600" b="1" u="sng" cap="small" dirty="0" smtClean="0"/>
              <a:t>du signe distinctif</a:t>
            </a:r>
            <a:r>
              <a:rPr lang="fr-CA" sz="2600" b="1" u="sng" cap="small" dirty="0"/>
              <a:t> </a:t>
            </a:r>
            <a:r>
              <a:rPr lang="fr-CA" sz="2600" b="1" u="sng" cap="small" dirty="0" smtClean="0"/>
              <a:t>:</a:t>
            </a:r>
          </a:p>
          <a:p>
            <a:pPr marL="114300" indent="0">
              <a:buNone/>
            </a:pPr>
            <a:endParaRPr lang="fr-CA" sz="2000" dirty="0"/>
          </a:p>
          <a:p>
            <a:pPr marL="114300" indent="0">
              <a:buNone/>
            </a:pPr>
            <a:r>
              <a:rPr lang="fr-CA" dirty="0" smtClean="0"/>
              <a:t>Art. 2 « </a:t>
            </a:r>
            <a:r>
              <a:rPr lang="fr-CA" sz="2400" dirty="0" smtClean="0"/>
              <a:t>signe distinctif »  Selon les cas:</a:t>
            </a:r>
          </a:p>
          <a:p>
            <a:pPr marL="114300" indent="0">
              <a:buNone/>
            </a:pPr>
            <a:endParaRPr lang="fr-CA" sz="2400" dirty="0" smtClean="0"/>
          </a:p>
          <a:p>
            <a:pPr marL="411480" lvl="1" indent="0">
              <a:buNone/>
            </a:pPr>
            <a:r>
              <a:rPr lang="fr-CA" sz="2400" dirty="0" smtClean="0"/>
              <a:t>a) </a:t>
            </a:r>
            <a:r>
              <a:rPr lang="fr-FR" sz="2400" dirty="0" smtClean="0"/>
              <a:t>façonnement </a:t>
            </a:r>
            <a:r>
              <a:rPr lang="fr-FR" sz="2400" dirty="0"/>
              <a:t>de marchandises ou de leurs </a:t>
            </a:r>
            <a:r>
              <a:rPr lang="fr-FR" sz="2400" dirty="0" smtClean="0"/>
              <a:t>contenants;</a:t>
            </a:r>
          </a:p>
          <a:p>
            <a:pPr marL="411480" lvl="1" indent="0">
              <a:buNone/>
            </a:pPr>
            <a:r>
              <a:rPr lang="fr-FR" sz="2400" dirty="0" smtClean="0"/>
              <a:t>b) mode d’envelopper </a:t>
            </a:r>
            <a:r>
              <a:rPr lang="fr-FR" sz="2400" dirty="0"/>
              <a:t>ou empaqueter des </a:t>
            </a:r>
            <a:r>
              <a:rPr lang="fr-FR" sz="2400" dirty="0" smtClean="0"/>
              <a:t>marchandises,</a:t>
            </a:r>
          </a:p>
          <a:p>
            <a:pPr marL="114300" indent="0">
              <a:buNone/>
            </a:pPr>
            <a:endParaRPr lang="fr-FR" sz="2400" dirty="0"/>
          </a:p>
          <a:p>
            <a:pPr marL="114300" indent="0">
              <a:buNone/>
            </a:pPr>
            <a:r>
              <a:rPr lang="fr-FR" sz="2400" dirty="0" smtClean="0"/>
              <a:t>dont </a:t>
            </a:r>
            <a:r>
              <a:rPr lang="fr-FR" sz="2400" dirty="0"/>
              <a:t>la présentation </a:t>
            </a:r>
            <a:r>
              <a:rPr lang="fr-FR" sz="2400" b="1" u="sng" dirty="0"/>
              <a:t>est employée</a:t>
            </a:r>
            <a:r>
              <a:rPr lang="fr-FR" sz="2400" b="1" dirty="0"/>
              <a:t> </a:t>
            </a:r>
            <a:r>
              <a:rPr lang="fr-FR" sz="2400" dirty="0"/>
              <a:t>par une personne afin de distinguer, ou </a:t>
            </a:r>
            <a:r>
              <a:rPr lang="fr-FR" dirty="0"/>
              <a:t>de façon à distinguer, les marchandises fabriquées, vendues, données à bail ou louées ou les services loués ou exécutés, par elle, des marchandises fabriquées, vendues, données à bail ou louées ou des services loués ou exécutés, par </a:t>
            </a:r>
            <a:r>
              <a:rPr lang="fr-CA" dirty="0" smtClean="0"/>
              <a:t>d’autres.</a:t>
            </a:r>
            <a:endParaRPr lang="fr-CA" dirty="0"/>
          </a:p>
          <a:p>
            <a:endParaRPr lang="fr-CA" dirty="0"/>
          </a:p>
        </p:txBody>
      </p:sp>
    </p:spTree>
    <p:extLst>
      <p:ext uri="{BB962C8B-B14F-4D97-AF65-F5344CB8AC3E}">
        <p14:creationId xmlns:p14="http://schemas.microsoft.com/office/powerpoint/2010/main" val="330952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smtClean="0">
                <a:cs typeface="Times New Roman" pitchFamily="18" charset="0"/>
              </a:rPr>
              <a:t>Le signe distinctif</a:t>
            </a:r>
            <a:endParaRPr lang="fr-CA" dirty="0"/>
          </a:p>
        </p:txBody>
      </p:sp>
      <p:sp>
        <p:nvSpPr>
          <p:cNvPr id="3" name="Espace réservé du contenu 2"/>
          <p:cNvSpPr>
            <a:spLocks noGrp="1"/>
          </p:cNvSpPr>
          <p:nvPr>
            <p:ph idx="1"/>
          </p:nvPr>
        </p:nvSpPr>
        <p:spPr>
          <a:xfrm>
            <a:off x="467544" y="1772816"/>
            <a:ext cx="5760640" cy="4800600"/>
          </a:xfrm>
        </p:spPr>
        <p:txBody>
          <a:bodyPr>
            <a:normAutofit lnSpcReduction="10000"/>
          </a:bodyPr>
          <a:lstStyle/>
          <a:p>
            <a:pPr marL="114300" indent="0">
              <a:buNone/>
            </a:pPr>
            <a:r>
              <a:rPr lang="fr-CA" sz="2400" b="1" u="sng" cap="small" dirty="0" smtClean="0"/>
              <a:t>Interprétation du signe distinctif</a:t>
            </a:r>
            <a:r>
              <a:rPr lang="fr-CA" sz="2400" b="1" u="sng" cap="small" dirty="0"/>
              <a:t> :  </a:t>
            </a:r>
            <a:endParaRPr lang="fr-CA" sz="2400" dirty="0"/>
          </a:p>
          <a:p>
            <a:pPr marL="114300" indent="0">
              <a:buNone/>
            </a:pPr>
            <a:endParaRPr lang="fr-FR" sz="2400" b="1" u="sng" dirty="0" smtClean="0"/>
          </a:p>
          <a:p>
            <a:pPr marL="114300" indent="0">
              <a:buNone/>
            </a:pPr>
            <a:r>
              <a:rPr lang="fr-FR" sz="2400" b="1" u="sng" dirty="0" smtClean="0"/>
              <a:t>Façonnement de la marchandises ou de son contenant:</a:t>
            </a:r>
          </a:p>
          <a:p>
            <a:pPr marL="114300" indent="0">
              <a:buNone/>
            </a:pPr>
            <a:r>
              <a:rPr lang="fr-FR" sz="2400" dirty="0" smtClean="0"/>
              <a:t>Inclut la marchandise ou le contenant dans son ensemble </a:t>
            </a:r>
            <a:r>
              <a:rPr lang="fr-FR" sz="2400" b="1" u="sng" dirty="0" smtClean="0"/>
              <a:t>ou  une partie</a:t>
            </a:r>
            <a:r>
              <a:rPr lang="fr-FR" sz="2400" dirty="0" smtClean="0">
                <a:solidFill>
                  <a:srgbClr val="FF0000"/>
                </a:solidFill>
              </a:rPr>
              <a:t> </a:t>
            </a:r>
            <a:r>
              <a:rPr lang="fr-FR" sz="2400" dirty="0" smtClean="0"/>
              <a:t>de ceux-ci.</a:t>
            </a:r>
          </a:p>
          <a:p>
            <a:pPr marL="114300" indent="0">
              <a:buNone/>
            </a:pPr>
            <a:endParaRPr lang="fr-FR" sz="2400" dirty="0"/>
          </a:p>
          <a:p>
            <a:pPr marL="114300" indent="0" algn="just">
              <a:buNone/>
            </a:pPr>
            <a:r>
              <a:rPr lang="fr-FR" sz="2400" dirty="0" smtClean="0"/>
              <a:t>* </a:t>
            </a:r>
            <a:r>
              <a:rPr lang="fr-FR" sz="2400" i="1" dirty="0" smtClean="0"/>
              <a:t>La disposition spécifique de la Loi empêche de se soustraire à l’obligation du signe distinctif pour enregistrer une marque 3D en retirant de la représentation de la marque l’élément distinctif.</a:t>
            </a:r>
          </a:p>
        </p:txBody>
      </p:sp>
      <p:pic>
        <p:nvPicPr>
          <p:cNvPr id="4" name="Image 3" descr="http://www.canlii.org/canlii-dynamic/en/ca/tmob/doc/2002/2002canlii61443/image001.jpg"/>
          <p:cNvPicPr/>
          <p:nvPr/>
        </p:nvPicPr>
        <p:blipFill>
          <a:blip r:embed="rId2">
            <a:extLst>
              <a:ext uri="{28A0092B-C50C-407E-A947-70E740481C1C}">
                <a14:useLocalDpi xmlns:a14="http://schemas.microsoft.com/office/drawing/2010/main" val="0"/>
              </a:ext>
            </a:extLst>
          </a:blip>
          <a:srcRect/>
          <a:stretch>
            <a:fillRect/>
          </a:stretch>
        </p:blipFill>
        <p:spPr bwMode="auto">
          <a:xfrm>
            <a:off x="6698960" y="3356992"/>
            <a:ext cx="1656184" cy="1296144"/>
          </a:xfrm>
          <a:prstGeom prst="rect">
            <a:avLst/>
          </a:prstGeom>
          <a:noFill/>
          <a:ln>
            <a:noFill/>
          </a:ln>
        </p:spPr>
      </p:pic>
    </p:spTree>
    <p:extLst>
      <p:ext uri="{BB962C8B-B14F-4D97-AF65-F5344CB8AC3E}">
        <p14:creationId xmlns:p14="http://schemas.microsoft.com/office/powerpoint/2010/main" val="2004057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smtClean="0">
                <a:cs typeface="Times New Roman" pitchFamily="18"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Interprétation du signe distinctif</a:t>
            </a:r>
            <a:r>
              <a:rPr lang="fr-CA" sz="2400" b="1" u="sng" cap="small" dirty="0"/>
              <a:t> :  </a:t>
            </a:r>
            <a:endParaRPr lang="fr-CA" sz="2400" dirty="0"/>
          </a:p>
          <a:p>
            <a:pPr marL="114300" indent="0" algn="just">
              <a:buNone/>
            </a:pPr>
            <a:endParaRPr lang="fr-CA" sz="2400" dirty="0" smtClean="0"/>
          </a:p>
          <a:p>
            <a:pPr marL="114300" indent="0">
              <a:buNone/>
            </a:pPr>
            <a:r>
              <a:rPr lang="fr-FR" sz="2400" b="1" u="sng" dirty="0" smtClean="0"/>
              <a:t>Façonnement de la marchandise ou de son contenant:</a:t>
            </a:r>
          </a:p>
          <a:p>
            <a:pPr marL="114300" indent="0">
              <a:buNone/>
            </a:pPr>
            <a:r>
              <a:rPr lang="fr-FR" sz="2400" dirty="0" smtClean="0"/>
              <a:t>Exemple </a:t>
            </a:r>
            <a:r>
              <a:rPr lang="fr-FR" sz="2400" b="1" u="sng" dirty="0" smtClean="0"/>
              <a:t>d’une partie </a:t>
            </a:r>
            <a:r>
              <a:rPr lang="fr-FR" sz="2400" dirty="0" smtClean="0"/>
              <a:t>de la marchandise qui est un signe distinctif:  calandre d’une voiture :</a:t>
            </a:r>
          </a:p>
          <a:p>
            <a:pPr marL="114300" indent="0">
              <a:buNone/>
            </a:pPr>
            <a:endParaRPr lang="fr-FR" sz="2400" dirty="0"/>
          </a:p>
          <a:p>
            <a:pPr marL="114300" indent="0">
              <a:buNone/>
            </a:pPr>
            <a:endParaRPr lang="fr-FR" sz="2400" dirty="0" smtClean="0"/>
          </a:p>
          <a:p>
            <a:pPr marL="114300" indent="0">
              <a:buNone/>
            </a:pPr>
            <a:endParaRPr lang="fr-FR" sz="2400" dirty="0" smtClean="0"/>
          </a:p>
        </p:txBody>
      </p:sp>
      <p:pic>
        <p:nvPicPr>
          <p:cNvPr id="4" name="Image 3" descr="C:\Users\Isabelle\Desktop\jaguar calandre.jpg"/>
          <p:cNvPicPr/>
          <p:nvPr/>
        </p:nvPicPr>
        <p:blipFill>
          <a:blip r:embed="rId2">
            <a:extLst>
              <a:ext uri="{28A0092B-C50C-407E-A947-70E740481C1C}">
                <a14:useLocalDpi xmlns:a14="http://schemas.microsoft.com/office/drawing/2010/main" val="0"/>
              </a:ext>
            </a:extLst>
          </a:blip>
          <a:srcRect/>
          <a:stretch>
            <a:fillRect/>
          </a:stretch>
        </p:blipFill>
        <p:spPr bwMode="auto">
          <a:xfrm>
            <a:off x="1192917" y="4509119"/>
            <a:ext cx="2465070" cy="1851025"/>
          </a:xfrm>
          <a:prstGeom prst="rect">
            <a:avLst/>
          </a:prstGeom>
          <a:noFill/>
          <a:ln>
            <a:noFill/>
          </a:ln>
        </p:spPr>
      </p:pic>
    </p:spTree>
    <p:extLst>
      <p:ext uri="{BB962C8B-B14F-4D97-AF65-F5344CB8AC3E}">
        <p14:creationId xmlns:p14="http://schemas.microsoft.com/office/powerpoint/2010/main" val="16553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CA" sz="4400" dirty="0" smtClean="0"/>
              <a:t>Marques 3D et Signes distinctifs</a:t>
            </a:r>
            <a:endParaRPr lang="fr-CA" sz="4400" dirty="0"/>
          </a:p>
        </p:txBody>
      </p:sp>
      <p:sp>
        <p:nvSpPr>
          <p:cNvPr id="3" name="Espace réservé du contenu 2"/>
          <p:cNvSpPr>
            <a:spLocks noGrp="1"/>
          </p:cNvSpPr>
          <p:nvPr>
            <p:ph idx="1"/>
          </p:nvPr>
        </p:nvSpPr>
        <p:spPr/>
        <p:txBody>
          <a:bodyPr>
            <a:normAutofit/>
          </a:bodyPr>
          <a:lstStyle/>
          <a:p>
            <a:pPr marL="0" lvl="0" indent="0" eaLnBrk="0" fontAlgn="base" hangingPunct="0">
              <a:spcBef>
                <a:spcPct val="0"/>
              </a:spcBef>
              <a:spcAft>
                <a:spcPct val="0"/>
              </a:spcAft>
              <a:buClrTx/>
              <a:buNone/>
              <a:tabLst>
                <a:tab pos="457200" algn="l"/>
              </a:tabLst>
            </a:pPr>
            <a:r>
              <a:rPr lang="fr-CA" altLang="fr-FR" sz="2400" b="1" u="sng" cap="small" dirty="0">
                <a:latin typeface="Arial" pitchFamily="34" charset="0"/>
                <a:ea typeface="Calibri" pitchFamily="34" charset="0"/>
                <a:cs typeface="Times New Roman" pitchFamily="18" charset="0"/>
              </a:rPr>
              <a:t>Article 2 </a:t>
            </a:r>
            <a:r>
              <a:rPr lang="fr-CA" altLang="fr-FR" sz="2400" b="1" u="sng" cap="small" dirty="0" smtClean="0">
                <a:latin typeface="Arial" pitchFamily="34" charset="0"/>
                <a:ea typeface="Calibri" pitchFamily="34" charset="0"/>
                <a:cs typeface="Times New Roman" pitchFamily="18" charset="0"/>
              </a:rPr>
              <a:t>LMC</a:t>
            </a:r>
          </a:p>
          <a:p>
            <a:pPr marL="0" lvl="0" indent="0" eaLnBrk="0" fontAlgn="base" hangingPunct="0">
              <a:spcBef>
                <a:spcPct val="0"/>
              </a:spcBef>
              <a:spcAft>
                <a:spcPct val="0"/>
              </a:spcAft>
              <a:buClrTx/>
              <a:buNone/>
              <a:tabLst>
                <a:tab pos="457200" algn="l"/>
              </a:tabLst>
            </a:pPr>
            <a:endParaRPr lang="fr-FR" altLang="fr-FR" sz="2400" i="1" dirty="0" smtClean="0">
              <a:latin typeface="Arial" pitchFamily="34" charset="0"/>
              <a:ea typeface="Times New Roman" pitchFamily="18" charset="0"/>
              <a:cs typeface="Arial" pitchFamily="34" charset="0"/>
            </a:endParaRPr>
          </a:p>
          <a:p>
            <a:pPr marL="0" lvl="0" indent="0" eaLnBrk="0" fontAlgn="base" hangingPunct="0">
              <a:spcBef>
                <a:spcPct val="0"/>
              </a:spcBef>
              <a:spcAft>
                <a:spcPct val="0"/>
              </a:spcAft>
              <a:buClrTx/>
              <a:buNone/>
              <a:tabLst>
                <a:tab pos="457200" algn="l"/>
              </a:tabLst>
            </a:pPr>
            <a:r>
              <a:rPr lang="fr-FR" altLang="fr-FR" sz="2400" i="1" dirty="0" smtClean="0">
                <a:latin typeface="Arial" pitchFamily="34" charset="0"/>
                <a:ea typeface="Times New Roman" pitchFamily="18" charset="0"/>
                <a:cs typeface="Arial" pitchFamily="34" charset="0"/>
              </a:rPr>
              <a:t>«  marque de commerce »</a:t>
            </a:r>
            <a:r>
              <a:rPr lang="fr-FR" altLang="fr-FR" sz="2400" dirty="0" smtClean="0">
                <a:latin typeface="Arial" pitchFamily="34" charset="0"/>
                <a:ea typeface="Times New Roman" pitchFamily="18" charset="0"/>
                <a:cs typeface="Arial" pitchFamily="34" charset="0"/>
              </a:rPr>
              <a:t> Selon le cas :</a:t>
            </a:r>
            <a:endParaRPr lang="fr-CA" altLang="fr-FR" sz="1200" dirty="0" smtClean="0">
              <a:latin typeface="Arial" pitchFamily="34" charset="0"/>
              <a:cs typeface="Arial" pitchFamily="34" charset="0"/>
            </a:endParaRPr>
          </a:p>
          <a:p>
            <a:pPr marL="0" lvl="0" indent="0" eaLnBrk="0" fontAlgn="base" hangingPunct="0">
              <a:spcBef>
                <a:spcPct val="0"/>
              </a:spcBef>
              <a:spcAft>
                <a:spcPct val="0"/>
              </a:spcAft>
              <a:buClrTx/>
              <a:buNone/>
              <a:tabLst>
                <a:tab pos="457200" algn="l"/>
              </a:tabLst>
            </a:pPr>
            <a:endParaRPr lang="fr-FR" altLang="fr-FR" sz="2400" i="1" dirty="0" smtClean="0">
              <a:latin typeface="Arial" pitchFamily="34" charset="0"/>
              <a:ea typeface="Times New Roman" pitchFamily="18" charset="0"/>
              <a:cs typeface="Arial" pitchFamily="34" charset="0"/>
            </a:endParaRPr>
          </a:p>
          <a:p>
            <a:pPr marL="297180" lvl="1" indent="0" eaLnBrk="0" fontAlgn="base" hangingPunct="0">
              <a:spcBef>
                <a:spcPct val="0"/>
              </a:spcBef>
              <a:spcAft>
                <a:spcPct val="0"/>
              </a:spcAft>
              <a:buClrTx/>
              <a:buNone/>
              <a:tabLst>
                <a:tab pos="457200" algn="l"/>
              </a:tabLst>
            </a:pPr>
            <a:r>
              <a:rPr lang="fr-FR" altLang="fr-FR" i="1" dirty="0" smtClean="0">
                <a:latin typeface="Arial" pitchFamily="34" charset="0"/>
                <a:ea typeface="Times New Roman" pitchFamily="18" charset="0"/>
                <a:cs typeface="Arial" pitchFamily="34" charset="0"/>
              </a:rPr>
              <a:t>a</a:t>
            </a:r>
            <a:r>
              <a:rPr lang="fr-FR" altLang="fr-FR" dirty="0" smtClean="0">
                <a:latin typeface="Arial" pitchFamily="34" charset="0"/>
                <a:ea typeface="Times New Roman" pitchFamily="18" charset="0"/>
                <a:cs typeface="Arial" pitchFamily="34" charset="0"/>
              </a:rPr>
              <a:t>) marque employée par une personne pour distinguer, ou de façon à distinguer, les marchandises fabriquées, vendues, données à bail ou louées ou les services loués ou exécutés, par elle, des marchandises fabriquées, vendues, données à bail ou louées ou des services loués ou exécutés, par d’autres;</a:t>
            </a:r>
          </a:p>
          <a:p>
            <a:pPr marL="297180" lvl="1" indent="0" eaLnBrk="0" fontAlgn="base" hangingPunct="0">
              <a:spcBef>
                <a:spcPct val="0"/>
              </a:spcBef>
              <a:spcAft>
                <a:spcPct val="0"/>
              </a:spcAft>
              <a:buClrTx/>
              <a:buNone/>
              <a:tabLst>
                <a:tab pos="457200" algn="l"/>
              </a:tabLst>
            </a:pPr>
            <a:endParaRPr lang="fr-CA" altLang="fr-FR" sz="1000" dirty="0" smtClean="0">
              <a:latin typeface="Arial" pitchFamily="34" charset="0"/>
              <a:cs typeface="Arial" pitchFamily="34" charset="0"/>
            </a:endParaRPr>
          </a:p>
          <a:p>
            <a:pPr marL="297180" lvl="1" indent="0" eaLnBrk="0" fontAlgn="base" hangingPunct="0">
              <a:spcBef>
                <a:spcPct val="0"/>
              </a:spcBef>
              <a:spcAft>
                <a:spcPct val="0"/>
              </a:spcAft>
              <a:buClrTx/>
              <a:buNone/>
              <a:tabLst>
                <a:tab pos="457200" algn="l"/>
              </a:tabLst>
            </a:pPr>
            <a:r>
              <a:rPr lang="fr-FR" altLang="fr-FR" i="1" dirty="0" smtClean="0">
                <a:latin typeface="Arial" pitchFamily="34" charset="0"/>
                <a:ea typeface="Times New Roman" pitchFamily="18" charset="0"/>
                <a:cs typeface="Arial" pitchFamily="34" charset="0"/>
              </a:rPr>
              <a:t>b</a:t>
            </a:r>
            <a:r>
              <a:rPr lang="fr-FR" altLang="fr-FR" dirty="0" smtClean="0">
                <a:latin typeface="Arial" pitchFamily="34" charset="0"/>
                <a:ea typeface="Times New Roman" pitchFamily="18" charset="0"/>
                <a:cs typeface="Arial" pitchFamily="34" charset="0"/>
              </a:rPr>
              <a:t>) marque de certification;</a:t>
            </a:r>
          </a:p>
          <a:p>
            <a:pPr marL="297180" lvl="1" indent="0" eaLnBrk="0" fontAlgn="base" hangingPunct="0">
              <a:spcBef>
                <a:spcPct val="0"/>
              </a:spcBef>
              <a:spcAft>
                <a:spcPct val="0"/>
              </a:spcAft>
              <a:buClrTx/>
              <a:buNone/>
              <a:tabLst>
                <a:tab pos="457200" algn="l"/>
              </a:tabLst>
            </a:pPr>
            <a:endParaRPr lang="fr-CA" altLang="fr-FR" sz="1000" dirty="0" smtClean="0">
              <a:latin typeface="Arial" pitchFamily="34" charset="0"/>
              <a:cs typeface="Arial" pitchFamily="34" charset="0"/>
            </a:endParaRPr>
          </a:p>
          <a:p>
            <a:pPr marL="297180" lvl="1" indent="0" eaLnBrk="0" fontAlgn="base" hangingPunct="0">
              <a:spcBef>
                <a:spcPct val="0"/>
              </a:spcBef>
              <a:spcAft>
                <a:spcPct val="0"/>
              </a:spcAft>
              <a:buClrTx/>
              <a:buNone/>
              <a:tabLst>
                <a:tab pos="457200" algn="l"/>
              </a:tabLst>
            </a:pPr>
            <a:r>
              <a:rPr lang="fr-FR" altLang="fr-FR" i="1" dirty="0" smtClean="0">
                <a:latin typeface="Arial" pitchFamily="34" charset="0"/>
                <a:ea typeface="Times New Roman" pitchFamily="18" charset="0"/>
                <a:cs typeface="Arial" pitchFamily="34" charset="0"/>
              </a:rPr>
              <a:t>c</a:t>
            </a:r>
            <a:r>
              <a:rPr lang="fr-FR" altLang="fr-FR" dirty="0" smtClean="0">
                <a:latin typeface="Arial" pitchFamily="34" charset="0"/>
                <a:ea typeface="Times New Roman" pitchFamily="18" charset="0"/>
                <a:cs typeface="Arial" pitchFamily="34" charset="0"/>
              </a:rPr>
              <a:t>) signe distinctif;</a:t>
            </a:r>
          </a:p>
          <a:p>
            <a:pPr marL="297180" lvl="1" indent="0" eaLnBrk="0" fontAlgn="base" hangingPunct="0">
              <a:spcBef>
                <a:spcPct val="0"/>
              </a:spcBef>
              <a:spcAft>
                <a:spcPct val="0"/>
              </a:spcAft>
              <a:buClrTx/>
              <a:buNone/>
              <a:tabLst>
                <a:tab pos="457200" algn="l"/>
              </a:tabLst>
            </a:pPr>
            <a:endParaRPr lang="fr-CA" altLang="fr-FR" sz="1000" dirty="0" smtClean="0">
              <a:latin typeface="Arial" pitchFamily="34" charset="0"/>
              <a:cs typeface="Arial" pitchFamily="34" charset="0"/>
            </a:endParaRPr>
          </a:p>
          <a:p>
            <a:pPr marL="297180" lvl="1" indent="0" eaLnBrk="0" fontAlgn="base" hangingPunct="0">
              <a:spcBef>
                <a:spcPct val="0"/>
              </a:spcBef>
              <a:spcAft>
                <a:spcPct val="0"/>
              </a:spcAft>
              <a:buClrTx/>
              <a:buNone/>
              <a:tabLst>
                <a:tab pos="457200" algn="l"/>
              </a:tabLst>
            </a:pPr>
            <a:r>
              <a:rPr lang="fr-FR" altLang="fr-FR" i="1" dirty="0" smtClean="0">
                <a:latin typeface="Arial" pitchFamily="34" charset="0"/>
                <a:ea typeface="Times New Roman" pitchFamily="18" charset="0"/>
                <a:cs typeface="Arial" pitchFamily="34" charset="0"/>
              </a:rPr>
              <a:t>d</a:t>
            </a:r>
            <a:r>
              <a:rPr lang="fr-FR" altLang="fr-FR" dirty="0" smtClean="0">
                <a:latin typeface="Arial" pitchFamily="34" charset="0"/>
                <a:ea typeface="Times New Roman" pitchFamily="18" charset="0"/>
                <a:cs typeface="Arial" pitchFamily="34" charset="0"/>
              </a:rPr>
              <a:t>) marque de commerce projetée.</a:t>
            </a:r>
            <a:endParaRPr lang="fr-FR" altLang="fr-FR" sz="3400" dirty="0" smtClean="0">
              <a:latin typeface="Arial" pitchFamily="34" charset="0"/>
              <a:cs typeface="Arial" pitchFamily="34" charset="0"/>
            </a:endParaRPr>
          </a:p>
          <a:p>
            <a:pPr marL="411480" lvl="1" indent="0">
              <a:buNone/>
            </a:pPr>
            <a:endParaRPr lang="fr-CA" dirty="0" smtClean="0"/>
          </a:p>
        </p:txBody>
      </p:sp>
    </p:spTree>
    <p:extLst>
      <p:ext uri="{BB962C8B-B14F-4D97-AF65-F5344CB8AC3E}">
        <p14:creationId xmlns:p14="http://schemas.microsoft.com/office/powerpoint/2010/main" val="424747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smtClean="0">
                <a:cs typeface="Times New Roman" pitchFamily="18"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Comment le signe distinctif s’apprécie</a:t>
            </a:r>
            <a:r>
              <a:rPr lang="fr-CA" sz="2400" b="1" u="sng" cap="small" dirty="0"/>
              <a:t> :  </a:t>
            </a:r>
            <a:endParaRPr lang="fr-CA" sz="2400" dirty="0"/>
          </a:p>
          <a:p>
            <a:pPr marL="114300" indent="0" algn="just">
              <a:buNone/>
            </a:pPr>
            <a:endParaRPr lang="fr-CA" sz="2400" dirty="0" smtClean="0"/>
          </a:p>
          <a:p>
            <a:pPr marL="114300" indent="0">
              <a:buNone/>
            </a:pPr>
            <a:r>
              <a:rPr lang="fr-FR" sz="2400" dirty="0" smtClean="0"/>
              <a:t>Manuel IV.3.5:</a:t>
            </a:r>
            <a:endParaRPr lang="fr-FR" sz="2400" dirty="0"/>
          </a:p>
          <a:p>
            <a:pPr marL="114300" indent="0">
              <a:buNone/>
            </a:pPr>
            <a:r>
              <a:rPr lang="fr-FR" sz="2400" b="1" i="1" dirty="0" smtClean="0"/>
              <a:t>Selon </a:t>
            </a:r>
            <a:r>
              <a:rPr lang="fr-FR" sz="2400" b="1" i="1" dirty="0"/>
              <a:t>la nature du rapport entre la marchandise  ou le contenant et les marchandises et/ou services libellés dans la demande </a:t>
            </a:r>
            <a:endParaRPr lang="fr-FR" sz="2400" b="1" i="1" dirty="0" smtClean="0"/>
          </a:p>
          <a:p>
            <a:pPr marL="114300" indent="0">
              <a:buNone/>
            </a:pPr>
            <a:endParaRPr lang="fr-FR" sz="2400" dirty="0" smtClean="0"/>
          </a:p>
          <a:p>
            <a:pPr marL="114300" indent="0">
              <a:buNone/>
            </a:pPr>
            <a:r>
              <a:rPr lang="fr-FR" sz="2400" dirty="0" smtClean="0"/>
              <a:t>L’objet représenté est </a:t>
            </a:r>
            <a:r>
              <a:rPr lang="fr-FR" sz="2400" b="1" u="sng" dirty="0" smtClean="0"/>
              <a:t>contenu</a:t>
            </a:r>
            <a:r>
              <a:rPr lang="fr-FR" sz="2400" dirty="0" smtClean="0"/>
              <a:t> dans le libellé des marchandises ou est </a:t>
            </a:r>
            <a:r>
              <a:rPr lang="fr-FR" sz="2400" b="1" u="sng" dirty="0" smtClean="0"/>
              <a:t>étroitement lié</a:t>
            </a:r>
            <a:r>
              <a:rPr lang="fr-FR" sz="2400" dirty="0" smtClean="0"/>
              <a:t> au libellé des marchandises.</a:t>
            </a:r>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4200124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Comment le signe distinctif s’apprécie</a:t>
            </a:r>
            <a:r>
              <a:rPr lang="fr-CA" sz="2400" b="1" u="sng" cap="small" dirty="0"/>
              <a:t> :  </a:t>
            </a:r>
            <a:endParaRPr lang="fr-CA" sz="2400" dirty="0"/>
          </a:p>
          <a:p>
            <a:pPr marL="114300" indent="0" algn="just">
              <a:buNone/>
            </a:pPr>
            <a:endParaRPr lang="fr-CA" sz="2400" dirty="0" smtClean="0"/>
          </a:p>
          <a:p>
            <a:pPr marL="114300" indent="0">
              <a:buNone/>
            </a:pPr>
            <a:r>
              <a:rPr lang="fr-FR" sz="2400" b="1" u="sng" dirty="0" smtClean="0"/>
              <a:t>Façonnement de la marchandise :</a:t>
            </a:r>
            <a:r>
              <a:rPr lang="fr-FR" sz="2400" dirty="0" smtClean="0"/>
              <a:t>  </a:t>
            </a:r>
          </a:p>
          <a:p>
            <a:pPr marL="114300" indent="0">
              <a:buNone/>
            </a:pPr>
            <a:endParaRPr lang="fr-CA" sz="2400" dirty="0"/>
          </a:p>
          <a:p>
            <a:pPr marL="114300" indent="0" algn="just">
              <a:buNone/>
            </a:pPr>
            <a:r>
              <a:rPr lang="fr-FR" sz="2400" dirty="0" smtClean="0"/>
              <a:t>La marchandise elle-même doit faire l’objet de la transaction commerciale et de la demande.  </a:t>
            </a:r>
          </a:p>
          <a:p>
            <a:pPr algn="just"/>
            <a:endParaRPr lang="fr-FR" sz="2400" dirty="0"/>
          </a:p>
          <a:p>
            <a:endParaRPr lang="fr-CA" sz="2400" dirty="0"/>
          </a:p>
          <a:p>
            <a:pPr marL="114300" indent="0">
              <a:buNone/>
            </a:pP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1158849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lgn="just">
              <a:buNone/>
            </a:pPr>
            <a:endParaRPr lang="fr-CA" sz="2400" dirty="0" smtClean="0"/>
          </a:p>
          <a:p>
            <a:pPr marL="114300" indent="0">
              <a:buNone/>
            </a:pPr>
            <a:r>
              <a:rPr lang="fr-FR" sz="2400" b="1" u="sng" dirty="0" smtClean="0"/>
              <a:t>Marchandise</a:t>
            </a:r>
            <a:r>
              <a:rPr lang="fr-FR" sz="2400" b="1" u="sng" dirty="0"/>
              <a:t> :</a:t>
            </a:r>
            <a:r>
              <a:rPr lang="fr-FR" sz="2400" dirty="0"/>
              <a:t>  </a:t>
            </a:r>
            <a:endParaRPr lang="fr-FR" sz="2400" dirty="0" smtClean="0"/>
          </a:p>
          <a:p>
            <a:pPr marL="114300" indent="0">
              <a:buNone/>
            </a:pPr>
            <a:endParaRPr lang="fr-CA" sz="2400" dirty="0"/>
          </a:p>
          <a:p>
            <a:pPr marL="114300" indent="0">
              <a:buNone/>
            </a:pPr>
            <a:r>
              <a:rPr lang="fr-FR" sz="2400" dirty="0"/>
              <a:t>LMC365122 - TAPE MEASURE </a:t>
            </a:r>
            <a:r>
              <a:rPr lang="fr-FR" sz="2400" dirty="0" smtClean="0"/>
              <a:t>DESIGN – Tape </a:t>
            </a:r>
            <a:r>
              <a:rPr lang="fr-FR" sz="2400" dirty="0" err="1" smtClean="0"/>
              <a:t>rules</a:t>
            </a:r>
            <a:endParaRPr lang="fr-CA" sz="2400" dirty="0"/>
          </a:p>
          <a:p>
            <a:pPr marL="114300" indent="0">
              <a:buNone/>
            </a:pPr>
            <a:endParaRPr lang="fr-CA" sz="2400" dirty="0"/>
          </a:p>
          <a:p>
            <a:pPr marL="114300" indent="0">
              <a:buNone/>
            </a:pPr>
            <a:endParaRPr lang="fr-CA" sz="2400" dirty="0"/>
          </a:p>
          <a:p>
            <a:pPr marL="411480" lvl="1" indent="0">
              <a:buNone/>
            </a:pPr>
            <a:endParaRPr lang="fr-CA" dirty="0" smtClean="0"/>
          </a:p>
        </p:txBody>
      </p:sp>
      <p:pic>
        <p:nvPicPr>
          <p:cNvPr id="4" name="Image 3" descr="C:\Users\Isabelle\Documents\Documents\ID-MARQUE\RPM\SIGNES DISTINCTIFS\Tape measuring.gif"/>
          <p:cNvPicPr/>
          <p:nvPr/>
        </p:nvPicPr>
        <p:blipFill>
          <a:blip r:embed="rId2">
            <a:extLst>
              <a:ext uri="{28A0092B-C50C-407E-A947-70E740481C1C}">
                <a14:useLocalDpi xmlns:a14="http://schemas.microsoft.com/office/drawing/2010/main" val="0"/>
              </a:ext>
            </a:extLst>
          </a:blip>
          <a:srcRect/>
          <a:stretch>
            <a:fillRect/>
          </a:stretch>
        </p:blipFill>
        <p:spPr bwMode="auto">
          <a:xfrm>
            <a:off x="971600" y="4362419"/>
            <a:ext cx="2376264" cy="1370837"/>
          </a:xfrm>
          <a:prstGeom prst="rect">
            <a:avLst/>
          </a:prstGeom>
          <a:noFill/>
          <a:ln>
            <a:noFill/>
          </a:ln>
        </p:spPr>
      </p:pic>
      <p:pic>
        <p:nvPicPr>
          <p:cNvPr id="5" name="Image 4" descr="https://encrypted-tbn1.gstatic.com/images?q=tbn:ANd9GcT8WyKa6QGDPfQBTszK3ByrThRe8kTDXUOtsr6QLPXFY5C_tL7k">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716016" y="4027774"/>
            <a:ext cx="2016224" cy="1993514"/>
          </a:xfrm>
          <a:prstGeom prst="rect">
            <a:avLst/>
          </a:prstGeom>
          <a:noFill/>
          <a:ln>
            <a:noFill/>
          </a:ln>
        </p:spPr>
      </p:pic>
    </p:spTree>
    <p:extLst>
      <p:ext uri="{BB962C8B-B14F-4D97-AF65-F5344CB8AC3E}">
        <p14:creationId xmlns:p14="http://schemas.microsoft.com/office/powerpoint/2010/main" val="263882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lgn="just">
              <a:buNone/>
            </a:pPr>
            <a:endParaRPr lang="fr-CA" sz="2400" dirty="0" smtClean="0"/>
          </a:p>
          <a:p>
            <a:pPr marL="114300" indent="0">
              <a:buNone/>
            </a:pPr>
            <a:r>
              <a:rPr lang="fr-FR" sz="2400" b="1" u="sng" dirty="0" smtClean="0"/>
              <a:t>Marchandise</a:t>
            </a:r>
            <a:r>
              <a:rPr lang="fr-FR" sz="2400" b="1" u="sng" dirty="0"/>
              <a:t> :</a:t>
            </a:r>
            <a:r>
              <a:rPr lang="fr-FR" sz="2400" dirty="0"/>
              <a:t>  </a:t>
            </a:r>
            <a:endParaRPr lang="fr-FR" sz="2400" dirty="0" smtClean="0"/>
          </a:p>
          <a:p>
            <a:pPr marL="114300" indent="0">
              <a:buNone/>
            </a:pPr>
            <a:endParaRPr lang="fr-CA" sz="2400" dirty="0"/>
          </a:p>
          <a:p>
            <a:pPr marL="114300" indent="0">
              <a:buNone/>
            </a:pPr>
            <a:r>
              <a:rPr lang="fr-FR" sz="2400" dirty="0"/>
              <a:t>LMC473353 - PET TOY CONFIGURATION </a:t>
            </a:r>
            <a:r>
              <a:rPr lang="fr-FR" sz="2400" dirty="0" smtClean="0"/>
              <a:t>DESIGN – Pet </a:t>
            </a:r>
            <a:r>
              <a:rPr lang="fr-FR" sz="2400" dirty="0" err="1" smtClean="0"/>
              <a:t>toys</a:t>
            </a:r>
            <a:endParaRPr lang="fr-CA" sz="2400" dirty="0"/>
          </a:p>
          <a:p>
            <a:pPr marL="114300" indent="0">
              <a:buNone/>
            </a:pPr>
            <a:endParaRPr lang="fr-CA" sz="2400" dirty="0"/>
          </a:p>
          <a:p>
            <a:pPr marL="411480" lvl="1" indent="0">
              <a:buNone/>
            </a:pPr>
            <a:endParaRPr lang="fr-CA" dirty="0" smtClean="0"/>
          </a:p>
        </p:txBody>
      </p:sp>
      <p:pic>
        <p:nvPicPr>
          <p:cNvPr id="6" name="Image 5" descr="C:\Users\Isabelle\Documents\Documents\ID-MARQUE\RPM\SIGNES DISTINCTIFS\Pet toy.gif"/>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437112"/>
            <a:ext cx="1152128" cy="1584176"/>
          </a:xfrm>
          <a:prstGeom prst="rect">
            <a:avLst/>
          </a:prstGeom>
          <a:noFill/>
          <a:ln>
            <a:noFill/>
          </a:ln>
        </p:spPr>
      </p:pic>
      <p:pic>
        <p:nvPicPr>
          <p:cNvPr id="7" name="Image 6" descr="https://encrypted-tbn3.gstatic.com/images?q=tbn:ANd9GcSlvja3kWn1F0Dcy6-2Z8M4Cj1HpPK7GrAV2e1bHcXXJjUqcFn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293096"/>
            <a:ext cx="1728192" cy="1728192"/>
          </a:xfrm>
          <a:prstGeom prst="rect">
            <a:avLst/>
          </a:prstGeom>
          <a:noFill/>
          <a:ln>
            <a:noFill/>
          </a:ln>
        </p:spPr>
      </p:pic>
    </p:spTree>
    <p:extLst>
      <p:ext uri="{BB962C8B-B14F-4D97-AF65-F5344CB8AC3E}">
        <p14:creationId xmlns:p14="http://schemas.microsoft.com/office/powerpoint/2010/main" val="2409112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Comment le signe distinctif s’apprécie</a:t>
            </a:r>
            <a:r>
              <a:rPr lang="fr-CA" sz="2400" b="1" u="sng" cap="small" dirty="0"/>
              <a:t> :  </a:t>
            </a:r>
            <a:endParaRPr lang="fr-CA" sz="2400" dirty="0"/>
          </a:p>
          <a:p>
            <a:pPr marL="114300" indent="0" algn="just">
              <a:buNone/>
            </a:pPr>
            <a:endParaRPr lang="fr-CA" sz="2400" dirty="0" smtClean="0"/>
          </a:p>
          <a:p>
            <a:pPr marL="114300" indent="0">
              <a:buNone/>
            </a:pPr>
            <a:r>
              <a:rPr lang="fr-FR" sz="2400" b="1" u="sng" dirty="0"/>
              <a:t>Contenant </a:t>
            </a:r>
            <a:r>
              <a:rPr lang="fr-FR" sz="2400" b="1" u="sng" dirty="0" smtClean="0"/>
              <a:t>de la marchandise</a:t>
            </a:r>
            <a:r>
              <a:rPr lang="fr-FR" sz="2400" b="1" u="sng" dirty="0"/>
              <a:t> :</a:t>
            </a:r>
            <a:r>
              <a:rPr lang="fr-FR" sz="2400" dirty="0"/>
              <a:t>  </a:t>
            </a:r>
          </a:p>
          <a:p>
            <a:pPr marL="114300" indent="0">
              <a:buNone/>
            </a:pPr>
            <a:endParaRPr lang="fr-CA" sz="2400" dirty="0"/>
          </a:p>
          <a:p>
            <a:pPr marL="114300" indent="0" algn="just">
              <a:buNone/>
            </a:pPr>
            <a:r>
              <a:rPr lang="fr-FR" sz="2400" dirty="0" smtClean="0"/>
              <a:t>La marchandise est étroitement liée au contenant   </a:t>
            </a:r>
          </a:p>
          <a:p>
            <a:pPr algn="just"/>
            <a:endParaRPr lang="fr-FR" sz="2400" dirty="0"/>
          </a:p>
          <a:p>
            <a:endParaRPr lang="fr-CA" sz="2400" dirty="0"/>
          </a:p>
          <a:p>
            <a:pPr marL="114300" indent="0">
              <a:buNone/>
            </a:pP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1092345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556792"/>
            <a:ext cx="7620000" cy="5016624"/>
          </a:xfrm>
        </p:spPr>
        <p:txBody>
          <a:bodyPr>
            <a:normAutofit/>
          </a:bodyPr>
          <a:lstStyle/>
          <a:p>
            <a:pPr marL="114300" indent="0">
              <a:buNone/>
            </a:pPr>
            <a:endParaRPr lang="fr-FR" sz="2400" b="1" u="sng" dirty="0" smtClean="0"/>
          </a:p>
          <a:p>
            <a:pPr marL="114300" indent="0">
              <a:buNone/>
            </a:pPr>
            <a:r>
              <a:rPr lang="fr-FR" sz="2400" b="1" u="sng" dirty="0" smtClean="0"/>
              <a:t>Contenant </a:t>
            </a:r>
            <a:r>
              <a:rPr lang="fr-FR" sz="2400" b="1" u="sng" dirty="0"/>
              <a:t>de </a:t>
            </a:r>
            <a:r>
              <a:rPr lang="fr-FR" sz="2400" b="1" u="sng" dirty="0" smtClean="0"/>
              <a:t>la marchandise</a:t>
            </a:r>
            <a:r>
              <a:rPr lang="fr-FR" sz="2400" b="1" u="sng" dirty="0"/>
              <a:t> :</a:t>
            </a:r>
            <a:r>
              <a:rPr lang="fr-FR" sz="2400" dirty="0"/>
              <a:t> </a:t>
            </a:r>
            <a:endParaRPr lang="fr-FR" sz="2400" dirty="0" smtClean="0"/>
          </a:p>
          <a:p>
            <a:pPr marL="114300" indent="0" algn="just">
              <a:buNone/>
            </a:pPr>
            <a:endParaRPr lang="fr-FR" sz="2400" dirty="0" smtClean="0"/>
          </a:p>
          <a:p>
            <a:pPr marL="114300" indent="0" algn="just">
              <a:buNone/>
            </a:pPr>
            <a:r>
              <a:rPr lang="fr-FR" sz="2400" dirty="0" smtClean="0"/>
              <a:t>LMC224161 </a:t>
            </a:r>
            <a:r>
              <a:rPr lang="fr-FR" sz="2400" dirty="0"/>
              <a:t>- BOTTLE &amp; DESIGN </a:t>
            </a:r>
            <a:endParaRPr lang="fr-CA" sz="2400" dirty="0"/>
          </a:p>
          <a:p>
            <a:pPr marL="114300" indent="0" algn="just">
              <a:buNone/>
            </a:pPr>
            <a:endParaRPr lang="fr-FR" sz="2400" i="1" dirty="0" smtClean="0"/>
          </a:p>
          <a:p>
            <a:pPr marL="114300" indent="0" algn="just">
              <a:buNone/>
            </a:pPr>
            <a:r>
              <a:rPr lang="fr-FR" sz="2400" i="1" dirty="0" err="1" smtClean="0"/>
              <a:t>Nutty</a:t>
            </a:r>
            <a:r>
              <a:rPr lang="fr-FR" sz="2400" i="1" dirty="0" smtClean="0"/>
              <a:t> </a:t>
            </a:r>
            <a:r>
              <a:rPr lang="fr-FR" sz="2400" i="1" dirty="0" err="1"/>
              <a:t>fudge</a:t>
            </a:r>
            <a:r>
              <a:rPr lang="fr-FR" sz="2400" i="1" dirty="0"/>
              <a:t> spread </a:t>
            </a:r>
            <a:r>
              <a:rPr lang="fr-FR" sz="2400" i="1" dirty="0" err="1"/>
              <a:t>namely</a:t>
            </a:r>
            <a:r>
              <a:rPr lang="fr-FR" sz="2400" i="1" dirty="0"/>
              <a:t> </a:t>
            </a:r>
            <a:r>
              <a:rPr lang="fr-FR" sz="2400" i="1" dirty="0" err="1"/>
              <a:t>hazelnut</a:t>
            </a:r>
            <a:r>
              <a:rPr lang="fr-FR" sz="2400" i="1" dirty="0"/>
              <a:t>, </a:t>
            </a:r>
            <a:r>
              <a:rPr lang="fr-FR" sz="2400" i="1" dirty="0" err="1"/>
              <a:t>skim</a:t>
            </a:r>
            <a:r>
              <a:rPr lang="fr-FR" sz="2400" i="1" dirty="0"/>
              <a:t> </a:t>
            </a:r>
            <a:r>
              <a:rPr lang="fr-FR" sz="2400" i="1" dirty="0" err="1"/>
              <a:t>milk</a:t>
            </a:r>
            <a:r>
              <a:rPr lang="fr-FR" sz="2400" i="1" dirty="0"/>
              <a:t> and </a:t>
            </a:r>
            <a:r>
              <a:rPr lang="fr-FR" sz="2400" i="1" dirty="0" err="1" smtClean="0"/>
              <a:t>cocoa</a:t>
            </a:r>
            <a:r>
              <a:rPr lang="fr-FR" sz="2400" i="1" dirty="0" smtClean="0"/>
              <a:t> spread</a:t>
            </a:r>
          </a:p>
          <a:p>
            <a:pPr marL="114300" indent="0" algn="just">
              <a:buNone/>
            </a:pPr>
            <a:r>
              <a:rPr lang="fr-FR" sz="2400" i="1" dirty="0" err="1" smtClean="0"/>
              <a:t>Cocoa</a:t>
            </a:r>
            <a:r>
              <a:rPr lang="fr-FR" sz="2400" i="1" dirty="0" smtClean="0"/>
              <a:t> </a:t>
            </a:r>
            <a:r>
              <a:rPr lang="fr-FR" sz="2400" i="1" dirty="0"/>
              <a:t>spread. </a:t>
            </a:r>
            <a:endParaRPr lang="fr-FR" sz="2400" dirty="0"/>
          </a:p>
          <a:p>
            <a:endParaRPr lang="fr-CA" sz="2400" dirty="0"/>
          </a:p>
          <a:p>
            <a:pPr marL="114300" indent="0">
              <a:buNone/>
            </a:pPr>
            <a:endParaRPr lang="fr-CA" sz="2400" dirty="0"/>
          </a:p>
          <a:p>
            <a:pPr marL="114300" indent="0">
              <a:buNone/>
            </a:pPr>
            <a:endParaRPr lang="fr-CA" sz="2400" dirty="0"/>
          </a:p>
          <a:p>
            <a:pPr marL="411480" lvl="1" indent="0">
              <a:buNone/>
            </a:pPr>
            <a:endParaRPr lang="fr-CA" dirty="0" smtClean="0"/>
          </a:p>
        </p:txBody>
      </p:sp>
      <p:pic>
        <p:nvPicPr>
          <p:cNvPr id="4" name="Image 3" descr="BOTTLE &amp; DESIGN"/>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706033"/>
            <a:ext cx="2286000" cy="1295400"/>
          </a:xfrm>
          <a:prstGeom prst="rect">
            <a:avLst/>
          </a:prstGeom>
          <a:noFill/>
          <a:ln>
            <a:noFill/>
          </a:ln>
        </p:spPr>
      </p:pic>
      <p:pic>
        <p:nvPicPr>
          <p:cNvPr id="5" name="Image 4" descr="C:\Users\Isabelle\Desktop\nutelle.png"/>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437111"/>
            <a:ext cx="1367790" cy="1833245"/>
          </a:xfrm>
          <a:prstGeom prst="rect">
            <a:avLst/>
          </a:prstGeom>
          <a:noFill/>
          <a:ln>
            <a:noFill/>
          </a:ln>
        </p:spPr>
      </p:pic>
    </p:spTree>
    <p:extLst>
      <p:ext uri="{BB962C8B-B14F-4D97-AF65-F5344CB8AC3E}">
        <p14:creationId xmlns:p14="http://schemas.microsoft.com/office/powerpoint/2010/main" val="2623820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484784"/>
            <a:ext cx="7620000" cy="5088632"/>
          </a:xfrm>
        </p:spPr>
        <p:txBody>
          <a:bodyPr>
            <a:normAutofit/>
          </a:bodyPr>
          <a:lstStyle/>
          <a:p>
            <a:pPr marL="114300" indent="0" algn="just">
              <a:buNone/>
            </a:pPr>
            <a:endParaRPr lang="fr-CA" sz="2400" dirty="0" smtClean="0"/>
          </a:p>
          <a:p>
            <a:pPr marL="114300" indent="0">
              <a:buNone/>
            </a:pPr>
            <a:r>
              <a:rPr lang="fr-FR" sz="2400" b="1" u="sng" dirty="0" smtClean="0"/>
              <a:t>Contenant de la marchandise :</a:t>
            </a:r>
            <a:r>
              <a:rPr lang="fr-FR" sz="2400" dirty="0" smtClean="0"/>
              <a:t>  </a:t>
            </a:r>
          </a:p>
          <a:p>
            <a:pPr marL="114300" indent="0">
              <a:buNone/>
            </a:pPr>
            <a:endParaRPr lang="fr-FR" sz="2400" dirty="0" smtClean="0"/>
          </a:p>
          <a:p>
            <a:pPr marL="114300" indent="0">
              <a:buNone/>
            </a:pPr>
            <a:r>
              <a:rPr lang="fr-FR" sz="2400" dirty="0" smtClean="0"/>
              <a:t>LMC228739 </a:t>
            </a:r>
            <a:r>
              <a:rPr lang="fr-FR" sz="2400" dirty="0"/>
              <a:t>- CONTAINER DESIGN - </a:t>
            </a:r>
            <a:r>
              <a:rPr lang="fr-FR" sz="2400" dirty="0" smtClean="0"/>
              <a:t> Candies</a:t>
            </a:r>
            <a:endParaRPr lang="fr-CA" sz="2400" dirty="0"/>
          </a:p>
          <a:p>
            <a:pPr marL="114300" indent="0" algn="just">
              <a:buNone/>
            </a:pPr>
            <a:endParaRPr lang="fr-FR" sz="2400" dirty="0"/>
          </a:p>
          <a:p>
            <a:endParaRPr lang="fr-CA" sz="2400" dirty="0"/>
          </a:p>
          <a:p>
            <a:pPr marL="114300" indent="0">
              <a:buNone/>
            </a:pPr>
            <a:endParaRPr lang="fr-CA" sz="2400" dirty="0"/>
          </a:p>
          <a:p>
            <a:pPr marL="114300" indent="0">
              <a:buNone/>
            </a:pPr>
            <a:endParaRPr lang="fr-CA" sz="2400" dirty="0"/>
          </a:p>
          <a:p>
            <a:pPr marL="411480" lvl="1" indent="0">
              <a:buNone/>
            </a:pPr>
            <a:endParaRPr lang="fr-CA" dirty="0" smtClean="0"/>
          </a:p>
        </p:txBody>
      </p:sp>
      <p:pic>
        <p:nvPicPr>
          <p:cNvPr id="4" name="Image 3" descr="CONTAINER DESIGN"/>
          <p:cNvPicPr/>
          <p:nvPr/>
        </p:nvPicPr>
        <p:blipFill>
          <a:blip r:embed="rId2">
            <a:extLst>
              <a:ext uri="{28A0092B-C50C-407E-A947-70E740481C1C}">
                <a14:useLocalDpi xmlns:a14="http://schemas.microsoft.com/office/drawing/2010/main" val="0"/>
              </a:ext>
            </a:extLst>
          </a:blip>
          <a:srcRect/>
          <a:stretch>
            <a:fillRect/>
          </a:stretch>
        </p:blipFill>
        <p:spPr bwMode="auto">
          <a:xfrm>
            <a:off x="2761531" y="4197646"/>
            <a:ext cx="1285875" cy="2295525"/>
          </a:xfrm>
          <a:prstGeom prst="rect">
            <a:avLst/>
          </a:prstGeom>
          <a:noFill/>
          <a:ln>
            <a:noFill/>
          </a:ln>
        </p:spPr>
      </p:pic>
      <p:pic>
        <p:nvPicPr>
          <p:cNvPr id="5" name="Image 4" descr="C:\Users\Isabelle\Desktop\TIC TAC Box.jpg"/>
          <p:cNvPicPr/>
          <p:nvPr/>
        </p:nvPicPr>
        <p:blipFill>
          <a:blip r:embed="rId3">
            <a:extLst>
              <a:ext uri="{28A0092B-C50C-407E-A947-70E740481C1C}">
                <a14:useLocalDpi xmlns:a14="http://schemas.microsoft.com/office/drawing/2010/main" val="0"/>
              </a:ext>
            </a:extLst>
          </a:blip>
          <a:srcRect/>
          <a:stretch>
            <a:fillRect/>
          </a:stretch>
        </p:blipFill>
        <p:spPr bwMode="auto">
          <a:xfrm>
            <a:off x="4355976" y="4172892"/>
            <a:ext cx="2438400" cy="2247900"/>
          </a:xfrm>
          <a:prstGeom prst="rect">
            <a:avLst/>
          </a:prstGeom>
          <a:noFill/>
          <a:ln>
            <a:noFill/>
          </a:ln>
        </p:spPr>
      </p:pic>
    </p:spTree>
    <p:extLst>
      <p:ext uri="{BB962C8B-B14F-4D97-AF65-F5344CB8AC3E}">
        <p14:creationId xmlns:p14="http://schemas.microsoft.com/office/powerpoint/2010/main" val="262382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Comment le signe distinctif s’apprécie</a:t>
            </a:r>
            <a:r>
              <a:rPr lang="fr-CA" sz="2400" b="1" u="sng" cap="small" dirty="0"/>
              <a:t> :  </a:t>
            </a:r>
            <a:endParaRPr lang="fr-CA" sz="2400" dirty="0"/>
          </a:p>
          <a:p>
            <a:pPr marL="114300" indent="0" algn="just">
              <a:buNone/>
            </a:pPr>
            <a:endParaRPr lang="fr-CA" sz="2400" dirty="0" smtClean="0"/>
          </a:p>
          <a:p>
            <a:pPr marL="114300" indent="0">
              <a:buNone/>
            </a:pPr>
            <a:r>
              <a:rPr lang="fr-FR" sz="2400" b="1" u="sng" dirty="0"/>
              <a:t>Mode d’emballage ou d’empaquetage des marchandises :</a:t>
            </a:r>
            <a:r>
              <a:rPr lang="fr-FR" sz="2400" dirty="0"/>
              <a:t>  </a:t>
            </a:r>
          </a:p>
          <a:p>
            <a:pPr marL="114300" indent="0">
              <a:buNone/>
            </a:pPr>
            <a:endParaRPr lang="fr-FR" sz="2400" dirty="0"/>
          </a:p>
          <a:p>
            <a:pPr marL="114300" indent="0">
              <a:buNone/>
            </a:pPr>
            <a:r>
              <a:rPr lang="fr-FR" sz="2400" dirty="0" smtClean="0"/>
              <a:t>Art. 2 </a:t>
            </a:r>
            <a:r>
              <a:rPr lang="fr-CA" sz="2400" i="1" dirty="0" smtClean="0"/>
              <a:t>« </a:t>
            </a:r>
            <a:r>
              <a:rPr lang="fr-CA" sz="2400" i="1" dirty="0"/>
              <a:t>paquet »</a:t>
            </a:r>
            <a:r>
              <a:rPr lang="fr-CA" sz="2400" dirty="0"/>
              <a:t> ou </a:t>
            </a:r>
            <a:r>
              <a:rPr lang="fr-CA" sz="2400" i="1" dirty="0"/>
              <a:t>« colis »</a:t>
            </a:r>
            <a:endParaRPr lang="fr-CA" sz="2400" dirty="0"/>
          </a:p>
          <a:p>
            <a:r>
              <a:rPr lang="fr-CA" sz="2400" dirty="0"/>
              <a:t>“package”</a:t>
            </a:r>
          </a:p>
          <a:p>
            <a:r>
              <a:rPr lang="fr-CA" sz="2400" i="1" dirty="0"/>
              <a:t>« paquet »</a:t>
            </a:r>
            <a:r>
              <a:rPr lang="fr-CA" sz="2400" dirty="0"/>
              <a:t> ou </a:t>
            </a:r>
            <a:r>
              <a:rPr lang="fr-CA" sz="2400" i="1" dirty="0"/>
              <a:t>« colis »</a:t>
            </a:r>
            <a:r>
              <a:rPr lang="fr-CA" sz="2400" dirty="0"/>
              <a:t> Est assimilé à un paquet ou colis tout contenant ou récipient ordinairement lié à des produits </a:t>
            </a:r>
            <a:r>
              <a:rPr lang="fr-CA" sz="2400" b="1" u="sng" dirty="0"/>
              <a:t>lors du transfert de la propriété ou de la possession</a:t>
            </a:r>
            <a:r>
              <a:rPr lang="fr-CA" sz="2400" b="1" dirty="0"/>
              <a:t> </a:t>
            </a:r>
            <a:r>
              <a:rPr lang="fr-CA" sz="2400" dirty="0"/>
              <a:t>des marchandises dans la pratique du commerce.</a:t>
            </a:r>
          </a:p>
          <a:p>
            <a:endParaRPr lang="fr-CA" sz="2400" dirty="0"/>
          </a:p>
          <a:p>
            <a:pPr marL="114300" indent="0">
              <a:buNone/>
            </a:pP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2831080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556792"/>
            <a:ext cx="7620000" cy="5016624"/>
          </a:xfrm>
        </p:spPr>
        <p:txBody>
          <a:bodyPr>
            <a:normAutofit/>
          </a:bodyPr>
          <a:lstStyle/>
          <a:p>
            <a:pPr marL="114300" indent="0">
              <a:buNone/>
            </a:pPr>
            <a:r>
              <a:rPr lang="fr-CA" sz="2400" b="1" u="sng" cap="small" dirty="0" smtClean="0"/>
              <a:t>Comment le signe distinctif s’apprécie</a:t>
            </a:r>
            <a:r>
              <a:rPr lang="fr-CA" sz="2400" b="1" u="sng" cap="small" dirty="0"/>
              <a:t> :  </a:t>
            </a:r>
            <a:endParaRPr lang="fr-CA" sz="2400" dirty="0"/>
          </a:p>
          <a:p>
            <a:pPr marL="114300" indent="0" algn="just">
              <a:buNone/>
            </a:pPr>
            <a:endParaRPr lang="fr-CA" sz="2400" dirty="0" smtClean="0"/>
          </a:p>
          <a:p>
            <a:pPr marL="114300" indent="0">
              <a:buNone/>
            </a:pPr>
            <a:r>
              <a:rPr lang="fr-FR" sz="2400" b="1" u="sng" dirty="0"/>
              <a:t>Mode d’emballage ou d’empaquetage des marchandises :</a:t>
            </a:r>
            <a:r>
              <a:rPr lang="fr-FR" sz="2400" dirty="0"/>
              <a:t>  </a:t>
            </a:r>
          </a:p>
          <a:p>
            <a:pPr marL="114300" indent="0">
              <a:buNone/>
            </a:pPr>
            <a:r>
              <a:rPr lang="fr-FR" sz="2400" dirty="0" smtClean="0"/>
              <a:t>Manuel IV.3.6:</a:t>
            </a:r>
          </a:p>
          <a:p>
            <a:pPr marL="114300" indent="0" algn="just">
              <a:buNone/>
            </a:pPr>
            <a:r>
              <a:rPr lang="fr-FR" sz="2400" b="1" i="1" dirty="0" smtClean="0"/>
              <a:t>Le mode </a:t>
            </a:r>
            <a:r>
              <a:rPr lang="fr-FR" sz="2400" b="1" i="1" dirty="0"/>
              <a:t>d'empaquetage des marchandises </a:t>
            </a:r>
            <a:r>
              <a:rPr lang="fr-FR" sz="2400" b="1" i="1" dirty="0" smtClean="0"/>
              <a:t>inclut, selon l’art. 2. , les contenants et supports dont la présentation peut bénéficier </a:t>
            </a:r>
            <a:r>
              <a:rPr lang="fr-FR" sz="2400" b="1" i="1" dirty="0"/>
              <a:t>d'une protection en tant que signe </a:t>
            </a:r>
            <a:r>
              <a:rPr lang="fr-FR" sz="2400" b="1" i="1" dirty="0" smtClean="0"/>
              <a:t>distinctif</a:t>
            </a:r>
          </a:p>
          <a:p>
            <a:pPr marL="114300" indent="0" algn="just">
              <a:buNone/>
            </a:pPr>
            <a:r>
              <a:rPr lang="fr-FR" sz="2400" dirty="0" smtClean="0"/>
              <a:t>Peut aussi être la combinaison de la forme du contenant et autres aspects visuels (couleurs</a:t>
            </a:r>
            <a:r>
              <a:rPr lang="fr-FR" sz="2400" dirty="0"/>
              <a:t>, dessin, texte) </a:t>
            </a:r>
            <a:r>
              <a:rPr lang="fr-FR" sz="2400" b="1" u="sng" dirty="0" smtClean="0"/>
              <a:t>sauf si spécifiquement exclus dans la demande</a:t>
            </a:r>
            <a:r>
              <a:rPr lang="fr-FR" sz="2400" dirty="0" smtClean="0"/>
              <a:t>.</a:t>
            </a:r>
            <a:endParaRPr lang="fr-CA" sz="2400" dirty="0"/>
          </a:p>
          <a:p>
            <a:pPr marL="114300" indent="0">
              <a:buNone/>
            </a:pP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8300681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556792"/>
            <a:ext cx="7620000" cy="5016624"/>
          </a:xfrm>
        </p:spPr>
        <p:txBody>
          <a:bodyPr>
            <a:normAutofit/>
          </a:bodyPr>
          <a:lstStyle/>
          <a:p>
            <a:pPr marL="114300" indent="0">
              <a:buNone/>
            </a:pPr>
            <a:r>
              <a:rPr lang="fr-FR" sz="2400" b="1" u="sng" dirty="0" smtClean="0"/>
              <a:t>Mode d’emballage ou d’empaquetage des marchandises :</a:t>
            </a:r>
            <a:r>
              <a:rPr lang="fr-FR" sz="2400" dirty="0" smtClean="0"/>
              <a:t>  </a:t>
            </a:r>
          </a:p>
          <a:p>
            <a:pPr marL="114300" indent="0">
              <a:buNone/>
            </a:pPr>
            <a:endParaRPr lang="fr-FR" sz="2400" dirty="0" smtClean="0"/>
          </a:p>
          <a:p>
            <a:pPr marL="114300" indent="0">
              <a:buNone/>
            </a:pPr>
            <a:r>
              <a:rPr lang="fr-FR" sz="2400" dirty="0"/>
              <a:t>LMC665895 - </a:t>
            </a:r>
            <a:r>
              <a:rPr lang="fr-FR" sz="2400" dirty="0" err="1"/>
              <a:t>Wrapped</a:t>
            </a:r>
            <a:r>
              <a:rPr lang="fr-FR" sz="2400" dirty="0"/>
              <a:t> Confection logo </a:t>
            </a:r>
            <a:r>
              <a:rPr lang="fr-FR" sz="2400" dirty="0" smtClean="0"/>
              <a:t>– </a:t>
            </a:r>
            <a:r>
              <a:rPr lang="fr-FR" sz="2400" dirty="0" err="1" smtClean="0"/>
              <a:t>Chocolates</a:t>
            </a:r>
            <a:r>
              <a:rPr lang="fr-FR" sz="2400" dirty="0" smtClean="0"/>
              <a:t> </a:t>
            </a:r>
            <a:r>
              <a:rPr lang="fr-FR" sz="2400" dirty="0"/>
              <a:t>and </a:t>
            </a:r>
            <a:r>
              <a:rPr lang="fr-FR" sz="2400" dirty="0" smtClean="0"/>
              <a:t>pralines</a:t>
            </a:r>
            <a:endParaRPr lang="fr-CA" sz="2400" dirty="0"/>
          </a:p>
          <a:p>
            <a:pPr marL="114300" indent="0">
              <a:buNone/>
            </a:pPr>
            <a:endParaRPr lang="fr-FR" sz="2400" b="1" dirty="0" smtClean="0"/>
          </a:p>
          <a:p>
            <a:pPr marL="114300" indent="0">
              <a:buNone/>
            </a:pPr>
            <a:endParaRPr lang="fr-FR" sz="2400" dirty="0" smtClean="0"/>
          </a:p>
          <a:p>
            <a:pPr marL="114300" indent="0">
              <a:buNone/>
            </a:pPr>
            <a:endParaRPr lang="fr-CA" sz="2400" dirty="0"/>
          </a:p>
          <a:p>
            <a:pPr marL="114300" indent="0">
              <a:buNone/>
            </a:pPr>
            <a:endParaRPr lang="fr-CA" sz="2400" dirty="0"/>
          </a:p>
          <a:p>
            <a:pPr marL="411480" lvl="1" indent="0">
              <a:buNone/>
            </a:pPr>
            <a:endParaRPr lang="fr-CA" dirty="0" smtClean="0"/>
          </a:p>
        </p:txBody>
      </p:sp>
      <p:pic>
        <p:nvPicPr>
          <p:cNvPr id="4" name="Image 3" descr="https://encrypted-tbn2.gstatic.com/images?q=tbn:ANd9GcQxKIvSjvUby1aRaENO6BJsQte_L7rRktuIJ_gy2DMNA-1gNeYKjw">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211960" y="4180438"/>
            <a:ext cx="3240360" cy="2304256"/>
          </a:xfrm>
          <a:prstGeom prst="rect">
            <a:avLst/>
          </a:prstGeom>
          <a:noFill/>
          <a:ln>
            <a:noFill/>
          </a:ln>
        </p:spPr>
      </p:pic>
      <p:pic>
        <p:nvPicPr>
          <p:cNvPr id="5" name="Image 4" descr="Wrapped Confection  logo"/>
          <p:cNvPicPr/>
          <p:nvPr/>
        </p:nvPicPr>
        <p:blipFill>
          <a:blip r:embed="rId4">
            <a:extLst>
              <a:ext uri="{28A0092B-C50C-407E-A947-70E740481C1C}">
                <a14:useLocalDpi xmlns:a14="http://schemas.microsoft.com/office/drawing/2010/main" val="0"/>
              </a:ext>
            </a:extLst>
          </a:blip>
          <a:srcRect/>
          <a:stretch>
            <a:fillRect/>
          </a:stretch>
        </p:blipFill>
        <p:spPr bwMode="auto">
          <a:xfrm>
            <a:off x="1691680" y="4571836"/>
            <a:ext cx="1608455" cy="1521460"/>
          </a:xfrm>
          <a:prstGeom prst="rect">
            <a:avLst/>
          </a:prstGeom>
          <a:noFill/>
          <a:ln>
            <a:noFill/>
          </a:ln>
        </p:spPr>
      </p:pic>
    </p:spTree>
    <p:extLst>
      <p:ext uri="{BB962C8B-B14F-4D97-AF65-F5344CB8AC3E}">
        <p14:creationId xmlns:p14="http://schemas.microsoft.com/office/powerpoint/2010/main" val="2023511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400" dirty="0"/>
              <a:t>Marques 3D et Signes distinctifs</a:t>
            </a:r>
          </a:p>
        </p:txBody>
      </p:sp>
      <p:sp>
        <p:nvSpPr>
          <p:cNvPr id="3" name="Espace réservé du texte 2"/>
          <p:cNvSpPr>
            <a:spLocks noGrp="1"/>
          </p:cNvSpPr>
          <p:nvPr>
            <p:ph type="body" idx="1"/>
          </p:nvPr>
        </p:nvSpPr>
        <p:spPr/>
        <p:txBody>
          <a:bodyPr/>
          <a:lstStyle/>
          <a:p>
            <a:r>
              <a:rPr lang="fr-CA" sz="3200" u="sng" cap="small" dirty="0">
                <a:latin typeface="+mj-lt"/>
                <a:cs typeface="Times New Roman" pitchFamily="18" charset="0"/>
              </a:rPr>
              <a:t>La marque 3D</a:t>
            </a:r>
            <a:endParaRPr lang="fr-CA" sz="3200" cap="small" dirty="0">
              <a:latin typeface="+mj-lt"/>
            </a:endParaRPr>
          </a:p>
        </p:txBody>
      </p:sp>
      <p:sp>
        <p:nvSpPr>
          <p:cNvPr id="4" name="Espace réservé du contenu 3"/>
          <p:cNvSpPr>
            <a:spLocks noGrp="1"/>
          </p:cNvSpPr>
          <p:nvPr>
            <p:ph sz="half" idx="2"/>
          </p:nvPr>
        </p:nvSpPr>
        <p:spPr/>
        <p:txBody>
          <a:bodyPr>
            <a:normAutofit/>
          </a:bodyPr>
          <a:lstStyle/>
          <a:p>
            <a:pPr marL="114300" indent="0" algn="ctr">
              <a:buNone/>
            </a:pPr>
            <a:endParaRPr lang="fr-FR" sz="2800" dirty="0" smtClean="0"/>
          </a:p>
          <a:p>
            <a:pPr marL="114300" indent="0" algn="ctr">
              <a:buNone/>
            </a:pPr>
            <a:r>
              <a:rPr lang="fr-FR" sz="3200" b="1" dirty="0" smtClean="0"/>
              <a:t>Marque ordinaire</a:t>
            </a:r>
          </a:p>
          <a:p>
            <a:pPr marL="114300" indent="0" algn="just">
              <a:buNone/>
            </a:pPr>
            <a:r>
              <a:rPr lang="fr-FR" sz="3200" dirty="0" smtClean="0"/>
              <a:t>Ne fait pas l’objet d’une mention spécifique dans la présente Loi</a:t>
            </a:r>
          </a:p>
          <a:p>
            <a:pPr marL="114300" indent="0" algn="just">
              <a:buNone/>
            </a:pPr>
            <a:endParaRPr lang="fr-CA" sz="2800" dirty="0"/>
          </a:p>
        </p:txBody>
      </p:sp>
      <p:sp>
        <p:nvSpPr>
          <p:cNvPr id="5" name="Espace réservé du texte 4"/>
          <p:cNvSpPr>
            <a:spLocks noGrp="1"/>
          </p:cNvSpPr>
          <p:nvPr>
            <p:ph type="body" sz="quarter" idx="3"/>
          </p:nvPr>
        </p:nvSpPr>
        <p:spPr>
          <a:xfrm>
            <a:off x="4427984" y="1556792"/>
            <a:ext cx="3937248" cy="639762"/>
          </a:xfrm>
        </p:spPr>
        <p:txBody>
          <a:bodyPr/>
          <a:lstStyle/>
          <a:p>
            <a:r>
              <a:rPr lang="fr-CA" sz="3600" u="sng" cap="small" dirty="0">
                <a:latin typeface="+mj-lt"/>
                <a:cs typeface="Times New Roman" pitchFamily="18" charset="0"/>
              </a:rPr>
              <a:t>Le signe distinctif</a:t>
            </a:r>
            <a:endParaRPr lang="fr-CA" sz="3600" u="sng" cap="small" dirty="0">
              <a:latin typeface="+mj-lt"/>
            </a:endParaRPr>
          </a:p>
        </p:txBody>
      </p:sp>
      <p:sp>
        <p:nvSpPr>
          <p:cNvPr id="6" name="Espace réservé du contenu 5"/>
          <p:cNvSpPr>
            <a:spLocks noGrp="1"/>
          </p:cNvSpPr>
          <p:nvPr>
            <p:ph sz="quarter" idx="4"/>
          </p:nvPr>
        </p:nvSpPr>
        <p:spPr>
          <a:xfrm>
            <a:off x="4419600" y="2174875"/>
            <a:ext cx="4040832" cy="3951288"/>
          </a:xfrm>
        </p:spPr>
        <p:txBody>
          <a:bodyPr>
            <a:normAutofit/>
          </a:bodyPr>
          <a:lstStyle/>
          <a:p>
            <a:pPr marL="114300" indent="0" algn="just">
              <a:buNone/>
            </a:pPr>
            <a:endParaRPr lang="fr-CA" sz="2800" dirty="0" smtClean="0"/>
          </a:p>
          <a:p>
            <a:pPr marL="114300" indent="0" algn="ctr">
              <a:buNone/>
            </a:pPr>
            <a:r>
              <a:rPr lang="fr-CA" sz="3200" b="1" dirty="0" smtClean="0"/>
              <a:t>Signe distinctif </a:t>
            </a:r>
            <a:endParaRPr lang="fr-CA" sz="3200" b="1" dirty="0"/>
          </a:p>
          <a:p>
            <a:pPr marL="114300" indent="0" algn="ctr">
              <a:buNone/>
            </a:pPr>
            <a:r>
              <a:rPr lang="fr-CA" sz="3200" dirty="0" smtClean="0"/>
              <a:t>Fait l’objet de dispositions spécifiques dans la Loi</a:t>
            </a:r>
            <a:endParaRPr lang="fr-FR" sz="3200" dirty="0"/>
          </a:p>
        </p:txBody>
      </p:sp>
    </p:spTree>
    <p:extLst>
      <p:ext uri="{BB962C8B-B14F-4D97-AF65-F5344CB8AC3E}">
        <p14:creationId xmlns:p14="http://schemas.microsoft.com/office/powerpoint/2010/main" val="4294094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484784"/>
            <a:ext cx="7620000" cy="5088632"/>
          </a:xfrm>
        </p:spPr>
        <p:txBody>
          <a:bodyPr>
            <a:normAutofit/>
          </a:bodyPr>
          <a:lstStyle/>
          <a:p>
            <a:pPr marL="114300" indent="0" algn="just">
              <a:buNone/>
            </a:pPr>
            <a:endParaRPr lang="fr-CA" sz="2400" dirty="0" smtClean="0"/>
          </a:p>
          <a:p>
            <a:pPr marL="114300" indent="0">
              <a:buNone/>
            </a:pPr>
            <a:r>
              <a:rPr lang="fr-FR" sz="2400" b="1" u="sng" dirty="0" smtClean="0"/>
              <a:t>Mode d’emballage ou d’empaquetage des marchandises :</a:t>
            </a:r>
            <a:r>
              <a:rPr lang="fr-FR" sz="2400" dirty="0" smtClean="0"/>
              <a:t> </a:t>
            </a:r>
          </a:p>
          <a:p>
            <a:pPr marL="114300" indent="0">
              <a:buNone/>
            </a:pPr>
            <a:r>
              <a:rPr lang="fr-FR" sz="2400" dirty="0" smtClean="0"/>
              <a:t> </a:t>
            </a:r>
          </a:p>
          <a:p>
            <a:pPr marL="114300" indent="0">
              <a:buNone/>
            </a:pPr>
            <a:r>
              <a:rPr lang="fr-FR" sz="2400" dirty="0" smtClean="0"/>
              <a:t>LMC665973 </a:t>
            </a:r>
            <a:r>
              <a:rPr lang="fr-FR" sz="2400" dirty="0"/>
              <a:t>- Display Stand Design (</a:t>
            </a:r>
            <a:r>
              <a:rPr lang="fr-FR" sz="2400" dirty="0" err="1"/>
              <a:t>Distinguishing</a:t>
            </a:r>
            <a:r>
              <a:rPr lang="fr-FR" sz="2400" dirty="0"/>
              <a:t> guise)</a:t>
            </a:r>
            <a:endParaRPr lang="fr-CA" sz="2400" dirty="0"/>
          </a:p>
          <a:p>
            <a:pPr marL="114300" indent="0">
              <a:buNone/>
            </a:pPr>
            <a:r>
              <a:rPr lang="fr-FR" sz="2400" i="1" dirty="0" err="1"/>
              <a:t>sugar</a:t>
            </a:r>
            <a:r>
              <a:rPr lang="fr-FR" sz="2400" i="1" dirty="0"/>
              <a:t> </a:t>
            </a:r>
            <a:r>
              <a:rPr lang="fr-FR" sz="2400" i="1" dirty="0" err="1"/>
              <a:t>confectionery</a:t>
            </a:r>
            <a:r>
              <a:rPr lang="fr-FR" sz="2400" i="1" dirty="0"/>
              <a:t>; </a:t>
            </a:r>
            <a:r>
              <a:rPr lang="fr-FR" sz="2400" i="1" dirty="0" err="1"/>
              <a:t>candy</a:t>
            </a:r>
            <a:r>
              <a:rPr lang="fr-FR" sz="2400" i="1" dirty="0"/>
              <a:t> </a:t>
            </a:r>
            <a:r>
              <a:rPr lang="fr-FR" sz="2400" i="1" dirty="0" err="1" smtClean="0"/>
              <a:t>mints</a:t>
            </a:r>
            <a:endParaRPr lang="fr-CA" sz="2400" i="1" dirty="0"/>
          </a:p>
          <a:p>
            <a:pPr marL="114300" indent="0">
              <a:buNone/>
            </a:pPr>
            <a:endParaRPr lang="fr-FR" sz="2400" b="1" dirty="0" smtClean="0"/>
          </a:p>
          <a:p>
            <a:pPr marL="114300" indent="0">
              <a:buNone/>
            </a:pPr>
            <a:endParaRPr lang="fr-FR" sz="2400" dirty="0" smtClean="0"/>
          </a:p>
          <a:p>
            <a:pPr marL="114300" indent="0">
              <a:buNone/>
            </a:pPr>
            <a:endParaRPr lang="fr-CA" sz="2400" dirty="0"/>
          </a:p>
          <a:p>
            <a:pPr marL="114300" indent="0">
              <a:buNone/>
            </a:pPr>
            <a:endParaRPr lang="fr-CA" sz="2400" dirty="0"/>
          </a:p>
          <a:p>
            <a:pPr marL="411480" lvl="1" indent="0">
              <a:buNone/>
            </a:pPr>
            <a:endParaRPr lang="fr-CA" dirty="0" smtClean="0"/>
          </a:p>
        </p:txBody>
      </p:sp>
      <p:pic>
        <p:nvPicPr>
          <p:cNvPr id="6" name="Image 5" descr="Display Stand Design (Distinguishing guise)"/>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194212"/>
            <a:ext cx="876300" cy="2286000"/>
          </a:xfrm>
          <a:prstGeom prst="rect">
            <a:avLst/>
          </a:prstGeom>
          <a:noFill/>
          <a:ln>
            <a:noFill/>
          </a:ln>
        </p:spPr>
      </p:pic>
      <p:pic>
        <p:nvPicPr>
          <p:cNvPr id="7" name="Image 6" descr="C:\Users\Isabelle\Desktop\TIC TAC Stand.png"/>
          <p:cNvPicPr/>
          <p:nvPr/>
        </p:nvPicPr>
        <p:blipFill>
          <a:blip r:embed="rId3">
            <a:extLst>
              <a:ext uri="{28A0092B-C50C-407E-A947-70E740481C1C}">
                <a14:useLocalDpi xmlns:a14="http://schemas.microsoft.com/office/drawing/2010/main" val="0"/>
              </a:ext>
            </a:extLst>
          </a:blip>
          <a:srcRect/>
          <a:stretch>
            <a:fillRect/>
          </a:stretch>
        </p:blipFill>
        <p:spPr bwMode="auto">
          <a:xfrm>
            <a:off x="4427984" y="4005064"/>
            <a:ext cx="2874218" cy="2664296"/>
          </a:xfrm>
          <a:prstGeom prst="rect">
            <a:avLst/>
          </a:prstGeom>
          <a:noFill/>
          <a:ln>
            <a:noFill/>
          </a:ln>
        </p:spPr>
      </p:pic>
    </p:spTree>
    <p:extLst>
      <p:ext uri="{BB962C8B-B14F-4D97-AF65-F5344CB8AC3E}">
        <p14:creationId xmlns:p14="http://schemas.microsoft.com/office/powerpoint/2010/main" val="22023288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539552" y="1556792"/>
            <a:ext cx="6768752" cy="4800600"/>
          </a:xfrm>
        </p:spPr>
        <p:txBody>
          <a:bodyPr>
            <a:normAutofit lnSpcReduction="10000"/>
          </a:bodyPr>
          <a:lstStyle/>
          <a:p>
            <a:pPr marL="114300" indent="0">
              <a:buNone/>
            </a:pPr>
            <a:endParaRPr lang="fr-FR" sz="2400" b="1" u="sng" dirty="0" smtClean="0"/>
          </a:p>
          <a:p>
            <a:pPr marL="114300" indent="0">
              <a:buNone/>
            </a:pPr>
            <a:r>
              <a:rPr lang="fr-FR" sz="2400" b="1" u="sng" dirty="0" smtClean="0"/>
              <a:t>Mode d’emballage ou d’empaquetage des marchandises :</a:t>
            </a:r>
            <a:r>
              <a:rPr lang="fr-FR" sz="2400" dirty="0" smtClean="0"/>
              <a:t>  </a:t>
            </a:r>
          </a:p>
          <a:p>
            <a:pPr marL="114300" indent="0">
              <a:buNone/>
            </a:pPr>
            <a:r>
              <a:rPr lang="fr-FR" sz="2400" dirty="0" smtClean="0"/>
              <a:t>LMC648855  </a:t>
            </a:r>
            <a:r>
              <a:rPr lang="fr-FR" sz="2400" dirty="0"/>
              <a:t>- Mode of Packaging 3 </a:t>
            </a:r>
            <a:r>
              <a:rPr lang="fr-FR" sz="2400" dirty="0" err="1" smtClean="0"/>
              <a:t>Peppers</a:t>
            </a:r>
            <a:endParaRPr lang="fr-FR" sz="2400" dirty="0" smtClean="0"/>
          </a:p>
          <a:p>
            <a:pPr marL="114300" indent="0">
              <a:buNone/>
            </a:pPr>
            <a:endParaRPr lang="fr-FR" sz="2400" dirty="0" smtClean="0"/>
          </a:p>
          <a:p>
            <a:pPr marL="114300" indent="0" algn="just">
              <a:buNone/>
            </a:pPr>
            <a:r>
              <a:rPr lang="fr-FR" sz="2400" dirty="0" smtClean="0"/>
              <a:t>Description de la marque de commerce:</a:t>
            </a:r>
          </a:p>
          <a:p>
            <a:pPr marL="114300" indent="0" algn="just">
              <a:buNone/>
            </a:pPr>
            <a:r>
              <a:rPr lang="fr-FR" sz="2400" dirty="0" smtClean="0"/>
              <a:t>The </a:t>
            </a:r>
            <a:r>
              <a:rPr lang="fr-FR" sz="2400" dirty="0" err="1"/>
              <a:t>distinguishing</a:t>
            </a:r>
            <a:r>
              <a:rPr lang="fr-FR" sz="2400" dirty="0"/>
              <a:t> guise </a:t>
            </a:r>
            <a:r>
              <a:rPr lang="fr-FR" sz="2400" dirty="0" err="1"/>
              <a:t>consists</a:t>
            </a:r>
            <a:r>
              <a:rPr lang="fr-FR" sz="2400" dirty="0"/>
              <a:t> of a mode of packaging </a:t>
            </a:r>
            <a:r>
              <a:rPr lang="fr-FR" sz="2400" dirty="0" err="1"/>
              <a:t>three</a:t>
            </a:r>
            <a:r>
              <a:rPr lang="fr-FR" sz="2400" dirty="0"/>
              <a:t> </a:t>
            </a:r>
            <a:r>
              <a:rPr lang="fr-FR" sz="2400" dirty="0" err="1"/>
              <a:t>peppers</a:t>
            </a:r>
            <a:r>
              <a:rPr lang="fr-FR" sz="2400" dirty="0"/>
              <a:t> in a </a:t>
            </a:r>
            <a:r>
              <a:rPr lang="fr-FR" sz="2400" dirty="0" err="1"/>
              <a:t>particular</a:t>
            </a:r>
            <a:r>
              <a:rPr lang="fr-FR" sz="2400" dirty="0"/>
              <a:t> configuration (</a:t>
            </a:r>
            <a:r>
              <a:rPr lang="fr-FR" sz="2400" dirty="0" err="1"/>
              <a:t>namely</a:t>
            </a:r>
            <a:r>
              <a:rPr lang="fr-FR" sz="2400" dirty="0"/>
              <a:t> a </a:t>
            </a:r>
            <a:r>
              <a:rPr lang="fr-FR" sz="2400" dirty="0" err="1"/>
              <a:t>linear</a:t>
            </a:r>
            <a:r>
              <a:rPr lang="fr-FR" sz="2400" dirty="0"/>
              <a:t> configuration </a:t>
            </a:r>
            <a:r>
              <a:rPr lang="fr-FR" sz="2400" dirty="0" err="1"/>
              <a:t>with</a:t>
            </a:r>
            <a:r>
              <a:rPr lang="fr-FR" sz="2400" dirty="0"/>
              <a:t> the tops of the </a:t>
            </a:r>
            <a:r>
              <a:rPr lang="fr-FR" sz="2400" dirty="0" err="1"/>
              <a:t>peppers</a:t>
            </a:r>
            <a:r>
              <a:rPr lang="fr-FR" sz="2400" dirty="0"/>
              <a:t> </a:t>
            </a:r>
            <a:r>
              <a:rPr lang="fr-FR" sz="2400" dirty="0" err="1"/>
              <a:t>pointing</a:t>
            </a:r>
            <a:r>
              <a:rPr lang="fr-FR" sz="2400" dirty="0"/>
              <a:t> in one direction) in a </a:t>
            </a:r>
            <a:r>
              <a:rPr lang="fr-FR" sz="2400" dirty="0" err="1"/>
              <a:t>see-through</a:t>
            </a:r>
            <a:r>
              <a:rPr lang="fr-FR" sz="2400" dirty="0"/>
              <a:t> plastic package, as </a:t>
            </a:r>
            <a:r>
              <a:rPr lang="fr-FR" sz="2400" dirty="0" err="1"/>
              <a:t>shown</a:t>
            </a:r>
            <a:r>
              <a:rPr lang="fr-FR" sz="2400" dirty="0"/>
              <a:t> in the </a:t>
            </a:r>
            <a:r>
              <a:rPr lang="fr-FR" sz="2400" dirty="0" err="1"/>
              <a:t>drawing</a:t>
            </a:r>
            <a:r>
              <a:rPr lang="fr-FR" sz="2400" dirty="0"/>
              <a:t>.</a:t>
            </a:r>
            <a:endParaRPr lang="fr-CA" sz="2400" dirty="0"/>
          </a:p>
          <a:p>
            <a:pPr marL="114300" indent="0">
              <a:buNone/>
            </a:pPr>
            <a:endParaRPr lang="fr-CA" sz="2400" dirty="0"/>
          </a:p>
          <a:p>
            <a:pPr marL="114300" indent="0">
              <a:buNone/>
            </a:pPr>
            <a:endParaRPr lang="fr-FR" sz="2400" b="1" dirty="0" smtClean="0"/>
          </a:p>
          <a:p>
            <a:pPr marL="114300" indent="0">
              <a:buNone/>
            </a:pPr>
            <a:endParaRPr lang="fr-FR" sz="2400" dirty="0" smtClean="0"/>
          </a:p>
          <a:p>
            <a:pPr marL="114300" indent="0">
              <a:buNone/>
            </a:pP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22023288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pic>
        <p:nvPicPr>
          <p:cNvPr id="6" name="Image 5" descr="C:\Users\Isabelle\Desktop\Mode of warpping 3 peppers.gif"/>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276872"/>
            <a:ext cx="1485900" cy="2266950"/>
          </a:xfrm>
          <a:prstGeom prst="rect">
            <a:avLst/>
          </a:prstGeom>
          <a:noFill/>
          <a:ln>
            <a:noFill/>
          </a:ln>
        </p:spPr>
      </p:pic>
      <p:pic>
        <p:nvPicPr>
          <p:cNvPr id="7" name="Image 6" descr="C:\Users\Isabelle\Pictures\MARQUES DE COMMERCE\Emballages\3 peppers wrapping.jpg"/>
          <p:cNvPicPr/>
          <p:nvPr/>
        </p:nvPicPr>
        <p:blipFill>
          <a:blip r:embed="rId3">
            <a:extLst>
              <a:ext uri="{28A0092B-C50C-407E-A947-70E740481C1C}">
                <a14:useLocalDpi xmlns:a14="http://schemas.microsoft.com/office/drawing/2010/main" val="0"/>
              </a:ext>
            </a:extLst>
          </a:blip>
          <a:srcRect/>
          <a:stretch>
            <a:fillRect/>
          </a:stretch>
        </p:blipFill>
        <p:spPr bwMode="auto">
          <a:xfrm>
            <a:off x="3969438" y="2628495"/>
            <a:ext cx="3349528" cy="2266950"/>
          </a:xfrm>
          <a:prstGeom prst="rect">
            <a:avLst/>
          </a:prstGeom>
          <a:noFill/>
          <a:ln>
            <a:noFill/>
          </a:ln>
        </p:spPr>
      </p:pic>
    </p:spTree>
    <p:extLst>
      <p:ext uri="{BB962C8B-B14F-4D97-AF65-F5344CB8AC3E}">
        <p14:creationId xmlns:p14="http://schemas.microsoft.com/office/powerpoint/2010/main" val="1696670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Comment le signe distinctif s’apprécie</a:t>
            </a:r>
            <a:r>
              <a:rPr lang="fr-CA" sz="2400" b="1" u="sng" cap="small" dirty="0"/>
              <a:t> :  </a:t>
            </a:r>
            <a:endParaRPr lang="fr-CA" sz="2400" dirty="0"/>
          </a:p>
          <a:p>
            <a:pPr marL="114300" indent="0" algn="just">
              <a:buNone/>
            </a:pPr>
            <a:endParaRPr lang="fr-CA" sz="2400" dirty="0" smtClean="0"/>
          </a:p>
          <a:p>
            <a:pPr marL="114300" indent="0">
              <a:buNone/>
            </a:pPr>
            <a:r>
              <a:rPr lang="fr-FR" sz="2400" b="1" u="sng" dirty="0" smtClean="0"/>
              <a:t>En association avec des services :</a:t>
            </a:r>
            <a:r>
              <a:rPr lang="fr-FR" sz="2400" dirty="0" smtClean="0"/>
              <a:t>  </a:t>
            </a:r>
            <a:endParaRPr lang="fr-FR" sz="2400" dirty="0"/>
          </a:p>
          <a:p>
            <a:pPr marL="114300" indent="0">
              <a:buNone/>
            </a:pPr>
            <a:r>
              <a:rPr lang="fr-FR" sz="2400" dirty="0" smtClean="0"/>
              <a:t>Manuel IV.3.5</a:t>
            </a:r>
          </a:p>
          <a:p>
            <a:pPr marL="114300" indent="0" algn="just">
              <a:buNone/>
            </a:pPr>
            <a:endParaRPr lang="fr-FR" sz="2400" dirty="0" smtClean="0"/>
          </a:p>
          <a:p>
            <a:pPr marL="114300" indent="0" algn="just">
              <a:buNone/>
            </a:pPr>
            <a:r>
              <a:rPr lang="fr-FR" sz="2400" dirty="0" smtClean="0"/>
              <a:t>Le façonnement d’une marchandise ou de son contenant peut constituer un signe distinctif pour un service si, </a:t>
            </a:r>
            <a:r>
              <a:rPr lang="fr-FR" sz="2400" b="1" u="sng" dirty="0" smtClean="0"/>
              <a:t>et </a:t>
            </a:r>
            <a:r>
              <a:rPr lang="fr-CA" sz="2400" b="1" u="sng" dirty="0" smtClean="0"/>
              <a:t>seulement si</a:t>
            </a:r>
            <a:r>
              <a:rPr lang="fr-CA" sz="2400" dirty="0" smtClean="0"/>
              <a:t>, la marchandise ou le contenant présente un </a:t>
            </a:r>
            <a:r>
              <a:rPr lang="fr-CA" sz="2400" b="1" u="sng" dirty="0" smtClean="0"/>
              <a:t>rapport fondamental </a:t>
            </a:r>
            <a:r>
              <a:rPr lang="fr-CA" sz="2400" dirty="0" smtClean="0"/>
              <a:t>avec le service.</a:t>
            </a:r>
            <a:endParaRPr lang="fr-CA" sz="2400" dirty="0"/>
          </a:p>
          <a:p>
            <a:pPr marL="114300" indent="0">
              <a:buNone/>
            </a:pP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15285848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628800"/>
            <a:ext cx="7948736" cy="4944616"/>
          </a:xfrm>
        </p:spPr>
        <p:txBody>
          <a:bodyPr>
            <a:normAutofit/>
          </a:bodyPr>
          <a:lstStyle/>
          <a:p>
            <a:pPr marL="114300" indent="0">
              <a:buNone/>
            </a:pPr>
            <a:r>
              <a:rPr lang="fr-FR" sz="2400" b="1" u="sng" dirty="0" smtClean="0"/>
              <a:t>En association avec des services :</a:t>
            </a:r>
            <a:r>
              <a:rPr lang="fr-FR" sz="2400" dirty="0" smtClean="0"/>
              <a:t>  </a:t>
            </a:r>
            <a:endParaRPr lang="fr-FR" sz="2400" dirty="0"/>
          </a:p>
          <a:p>
            <a:pPr marL="114300" indent="0">
              <a:buNone/>
            </a:pPr>
            <a:r>
              <a:rPr lang="fr-FR" sz="2400" dirty="0" smtClean="0"/>
              <a:t>Demande </a:t>
            </a:r>
            <a:r>
              <a:rPr lang="fr-CA" sz="2400" dirty="0"/>
              <a:t>1643930 </a:t>
            </a:r>
            <a:r>
              <a:rPr lang="fr-CA" sz="2400" dirty="0" smtClean="0"/>
              <a:t> - Admis 11-2014</a:t>
            </a:r>
          </a:p>
          <a:p>
            <a:pPr marL="114300" indent="0">
              <a:buNone/>
            </a:pPr>
            <a:endParaRPr lang="fr-CA" sz="2400" dirty="0"/>
          </a:p>
          <a:p>
            <a:pPr marL="114300" indent="0">
              <a:buNone/>
            </a:pPr>
            <a:endParaRPr lang="fr-CA" sz="2400" dirty="0" smtClean="0"/>
          </a:p>
          <a:p>
            <a:pPr marL="114300" indent="0">
              <a:buNone/>
            </a:pPr>
            <a:endParaRPr lang="fr-FR" sz="2400" dirty="0" smtClean="0"/>
          </a:p>
          <a:p>
            <a:pPr marL="114300" indent="0">
              <a:buNone/>
            </a:pPr>
            <a:endParaRPr lang="fr-FR" sz="2400" dirty="0" smtClean="0"/>
          </a:p>
          <a:p>
            <a:pPr marL="114300" indent="0">
              <a:buNone/>
            </a:pPr>
            <a:r>
              <a:rPr lang="fr-FR" sz="2400" dirty="0" smtClean="0"/>
              <a:t>Description </a:t>
            </a:r>
            <a:r>
              <a:rPr lang="fr-FR" sz="2400" dirty="0"/>
              <a:t>de la marque de commerce:</a:t>
            </a:r>
          </a:p>
          <a:p>
            <a:pPr marL="114300" indent="0">
              <a:buNone/>
            </a:pPr>
            <a:r>
              <a:rPr lang="fr-CA" sz="2400" b="1" dirty="0" smtClean="0"/>
              <a:t>UNIVERSEL </a:t>
            </a:r>
            <a:r>
              <a:rPr lang="fr-CA" sz="2400" b="1" dirty="0"/>
              <a:t>DÉJEUNER GRILLADES &amp; </a:t>
            </a:r>
            <a:r>
              <a:rPr lang="fr-CA" sz="2400" b="1" dirty="0" smtClean="0"/>
              <a:t>Design</a:t>
            </a:r>
          </a:p>
          <a:p>
            <a:pPr marL="114300" indent="0" algn="just">
              <a:buNone/>
            </a:pPr>
            <a:r>
              <a:rPr lang="en-US" sz="2400" dirty="0"/>
              <a:t>Restaurant services, namely a sit-down restaurant specializing in breakfast, lunch and dinner </a:t>
            </a:r>
            <a:endParaRPr lang="fr-FR" sz="2400" dirty="0" smtClean="0"/>
          </a:p>
          <a:p>
            <a:pPr marL="114300" indent="0">
              <a:buNone/>
            </a:pPr>
            <a:endParaRPr lang="fr-CA" sz="2400" dirty="0"/>
          </a:p>
          <a:p>
            <a:pPr marL="411480" lvl="1" indent="0">
              <a:buNone/>
            </a:pPr>
            <a:endParaRPr lang="fr-CA" dirty="0" smtClean="0"/>
          </a:p>
        </p:txBody>
      </p:sp>
      <p:pic>
        <p:nvPicPr>
          <p:cNvPr id="3074" name="Picture 2" descr="C:\Users\Isabelle\Documents\Documents\ID-MARQUE\RPM\SIGNES DISTINCTIFS\UNIVERSEL - 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7880" y="2646635"/>
            <a:ext cx="312420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8980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smtClean="0">
                <a:cs typeface="Times New Roman" pitchFamily="18" charset="0"/>
              </a:rPr>
              <a:t>Le signe distinctif</a:t>
            </a:r>
            <a:endParaRPr lang="fr-CA" dirty="0"/>
          </a:p>
        </p:txBody>
      </p:sp>
      <p:sp>
        <p:nvSpPr>
          <p:cNvPr id="3" name="Espace réservé du contenu 2"/>
          <p:cNvSpPr>
            <a:spLocks noGrp="1"/>
          </p:cNvSpPr>
          <p:nvPr>
            <p:ph idx="1"/>
          </p:nvPr>
        </p:nvSpPr>
        <p:spPr>
          <a:xfrm>
            <a:off x="467544" y="1556792"/>
            <a:ext cx="7488832" cy="5112568"/>
          </a:xfrm>
        </p:spPr>
        <p:txBody>
          <a:bodyPr>
            <a:normAutofit/>
          </a:bodyPr>
          <a:lstStyle/>
          <a:p>
            <a:pPr marL="114300" indent="0">
              <a:buNone/>
            </a:pPr>
            <a:r>
              <a:rPr lang="fr-FR" sz="2400" b="1" u="sng" dirty="0" smtClean="0"/>
              <a:t>En association avec des services :</a:t>
            </a:r>
            <a:r>
              <a:rPr lang="fr-FR" sz="2400" dirty="0" smtClean="0"/>
              <a:t>  </a:t>
            </a:r>
            <a:endParaRPr lang="fr-FR" sz="2400" dirty="0"/>
          </a:p>
          <a:p>
            <a:pPr marL="114300" indent="0">
              <a:buNone/>
            </a:pPr>
            <a:r>
              <a:rPr lang="fr-CA" sz="2000" dirty="0" smtClean="0"/>
              <a:t>LMC656038 - CUB </a:t>
            </a:r>
            <a:r>
              <a:rPr lang="fr-CA" sz="2000" dirty="0"/>
              <a:t>CONDO </a:t>
            </a:r>
            <a:r>
              <a:rPr lang="fr-CA" sz="2000" dirty="0" smtClean="0"/>
              <a:t>DESIGN</a:t>
            </a:r>
          </a:p>
          <a:p>
            <a:pPr marL="114300" indent="0">
              <a:buNone/>
            </a:pPr>
            <a:endParaRPr lang="fr-CA" sz="2000" dirty="0" smtClean="0"/>
          </a:p>
          <a:p>
            <a:pPr marL="114300" indent="0">
              <a:buNone/>
            </a:pPr>
            <a:endParaRPr lang="fr-CA" dirty="0" smtClean="0"/>
          </a:p>
          <a:p>
            <a:pPr marL="114300" indent="0">
              <a:buNone/>
            </a:pPr>
            <a:r>
              <a:rPr lang="fr-CA" dirty="0" smtClean="0"/>
              <a:t>Services:</a:t>
            </a:r>
            <a:r>
              <a:rPr lang="en-US" dirty="0"/>
              <a:t/>
            </a:r>
            <a:br>
              <a:rPr lang="en-US" dirty="0"/>
            </a:br>
            <a:r>
              <a:rPr lang="en-US" dirty="0"/>
              <a:t>(1) Retail store services, mail order services and mail order catalog services all in the fields of stuffed toy animals and plush toy animals and accessories therefor, compact disks, audio cassettes, jewelry, newsletters, pamphlets, and brochures for children, newsletters and brochures relating to stuffed and plush toy animals and dolls, carrying cases for plush toy animals, stuffed toy animals and accessories therefor, non-metal key chains and toys. </a:t>
            </a:r>
            <a:endParaRPr lang="fr-CA" dirty="0" smtClean="0"/>
          </a:p>
        </p:txBody>
      </p:sp>
      <p:pic>
        <p:nvPicPr>
          <p:cNvPr id="4098" name="Picture 2" descr="C:\Users\Isabelle\Desktop\CUB CON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556792"/>
            <a:ext cx="2304256"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089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96544"/>
          </a:xfrm>
        </p:spPr>
        <p:txBody>
          <a:bodyPr>
            <a:normAutofit/>
          </a:bodyPr>
          <a:lstStyle/>
          <a:p>
            <a:pPr marL="114300" indent="0">
              <a:buNone/>
            </a:pPr>
            <a:r>
              <a:rPr lang="fr-FR" sz="2400" b="1" u="sng" dirty="0" smtClean="0"/>
              <a:t>En association avec des services :</a:t>
            </a:r>
          </a:p>
          <a:p>
            <a:pPr marL="114300" indent="0">
              <a:buNone/>
            </a:pPr>
            <a:r>
              <a:rPr lang="fr-FR" sz="2400" i="1" dirty="0" smtClean="0"/>
              <a:t>Suggestions de la présentatrice  </a:t>
            </a:r>
            <a:endParaRPr lang="fr-FR" sz="2400" i="1" dirty="0"/>
          </a:p>
          <a:p>
            <a:pPr marL="114300" indent="0">
              <a:buNone/>
            </a:pPr>
            <a:endParaRPr lang="fr-CA" sz="2000" dirty="0" smtClean="0"/>
          </a:p>
          <a:p>
            <a:pPr marL="114300" indent="0">
              <a:buNone/>
            </a:pPr>
            <a:r>
              <a:rPr lang="en-US" dirty="0"/>
              <a:t/>
            </a:r>
            <a:br>
              <a:rPr lang="en-US" dirty="0"/>
            </a:br>
            <a:r>
              <a:rPr lang="en-US" dirty="0"/>
              <a:t/>
            </a:r>
            <a:br>
              <a:rPr lang="en-US" dirty="0"/>
            </a:br>
            <a:endParaRPr lang="fr-CA" dirty="0" smtClean="0"/>
          </a:p>
        </p:txBody>
      </p:sp>
      <p:pic>
        <p:nvPicPr>
          <p:cNvPr id="5" name="Image 4" descr="C:\Users\Isabelle\Desktop\Auto st-hubert.png"/>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360785"/>
            <a:ext cx="2952328" cy="2754121"/>
          </a:xfrm>
          <a:prstGeom prst="rect">
            <a:avLst/>
          </a:prstGeom>
          <a:noFill/>
          <a:ln>
            <a:noFill/>
          </a:ln>
        </p:spPr>
      </p:pic>
      <p:pic>
        <p:nvPicPr>
          <p:cNvPr id="6" name="Image 5" descr="C:\Users\Isabelle\Desktop\big-mac box 1.png"/>
          <p:cNvPicPr/>
          <p:nvPr/>
        </p:nvPicPr>
        <p:blipFill>
          <a:blip r:embed="rId3">
            <a:extLst>
              <a:ext uri="{28A0092B-C50C-407E-A947-70E740481C1C}">
                <a14:useLocalDpi xmlns:a14="http://schemas.microsoft.com/office/drawing/2010/main" val="0"/>
              </a:ext>
            </a:extLst>
          </a:blip>
          <a:srcRect/>
          <a:stretch>
            <a:fillRect/>
          </a:stretch>
        </p:blipFill>
        <p:spPr bwMode="auto">
          <a:xfrm>
            <a:off x="5652120" y="5013176"/>
            <a:ext cx="1649095" cy="1513840"/>
          </a:xfrm>
          <a:prstGeom prst="rect">
            <a:avLst/>
          </a:prstGeom>
          <a:noFill/>
          <a:ln>
            <a:noFill/>
          </a:ln>
        </p:spPr>
      </p:pic>
      <p:pic>
        <p:nvPicPr>
          <p:cNvPr id="7" name="Image 6" descr="C:\Users\Isabelle\Desktop\mcdonald's french fries box.png"/>
          <p:cNvPicPr/>
          <p:nvPr/>
        </p:nvPicPr>
        <p:blipFill>
          <a:blip r:embed="rId4">
            <a:extLst>
              <a:ext uri="{28A0092B-C50C-407E-A947-70E740481C1C}">
                <a14:useLocalDpi xmlns:a14="http://schemas.microsoft.com/office/drawing/2010/main" val="0"/>
              </a:ext>
            </a:extLst>
          </a:blip>
          <a:srcRect/>
          <a:stretch>
            <a:fillRect/>
          </a:stretch>
        </p:blipFill>
        <p:spPr bwMode="auto">
          <a:xfrm>
            <a:off x="5502280" y="3274806"/>
            <a:ext cx="2319655" cy="1463040"/>
          </a:xfrm>
          <a:prstGeom prst="rect">
            <a:avLst/>
          </a:prstGeom>
          <a:noFill/>
          <a:ln>
            <a:noFill/>
          </a:ln>
        </p:spPr>
      </p:pic>
    </p:spTree>
    <p:extLst>
      <p:ext uri="{BB962C8B-B14F-4D97-AF65-F5344CB8AC3E}">
        <p14:creationId xmlns:p14="http://schemas.microsoft.com/office/powerpoint/2010/main" val="34089932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772816"/>
            <a:ext cx="7620000" cy="4800600"/>
          </a:xfrm>
        </p:spPr>
        <p:txBody>
          <a:bodyPr>
            <a:normAutofit lnSpcReduction="10000"/>
          </a:bodyPr>
          <a:lstStyle/>
          <a:p>
            <a:pPr marL="114300" indent="0">
              <a:buNone/>
            </a:pPr>
            <a:r>
              <a:rPr lang="fr-CA" sz="2400" b="1" u="sng" cap="small" dirty="0" smtClean="0"/>
              <a:t>Considération du signe distinctif:  La couleur</a:t>
            </a:r>
          </a:p>
          <a:p>
            <a:pPr marL="114300" indent="0">
              <a:buNone/>
            </a:pPr>
            <a:r>
              <a:rPr lang="fr-FR" sz="2400" dirty="0" smtClean="0"/>
              <a:t>Manuel:  IV.3.3</a:t>
            </a:r>
          </a:p>
          <a:p>
            <a:pPr marL="114300" indent="0">
              <a:buNone/>
            </a:pPr>
            <a:endParaRPr lang="fr-CA" sz="2400" dirty="0"/>
          </a:p>
          <a:p>
            <a:pPr marL="114300" lvl="1" indent="0">
              <a:buClr>
                <a:schemeClr val="accent1"/>
              </a:buClr>
              <a:buNone/>
            </a:pPr>
            <a:r>
              <a:rPr lang="fr-CA" sz="2400" dirty="0" smtClean="0"/>
              <a:t>Est considérée un signe distinctif si:</a:t>
            </a:r>
          </a:p>
          <a:p>
            <a:pPr marL="114300" lvl="1" indent="0">
              <a:buClr>
                <a:schemeClr val="accent1"/>
              </a:buClr>
              <a:buNone/>
            </a:pPr>
            <a:endParaRPr lang="fr-CA" sz="2400" dirty="0" smtClean="0"/>
          </a:p>
          <a:p>
            <a:pPr marL="457200" lvl="1" indent="-342900">
              <a:buClr>
                <a:schemeClr val="accent1"/>
              </a:buClr>
            </a:pPr>
            <a:r>
              <a:rPr lang="fr-CA" sz="2400" dirty="0" smtClean="0"/>
              <a:t>elle est </a:t>
            </a:r>
            <a:r>
              <a:rPr lang="fr-CA" sz="2400" b="1" u="sng" dirty="0" smtClean="0"/>
              <a:t>combinée</a:t>
            </a:r>
            <a:r>
              <a:rPr lang="fr-CA" sz="2400" dirty="0" smtClean="0"/>
              <a:t> à un </a:t>
            </a:r>
            <a:r>
              <a:rPr lang="fr-FR" sz="2400" dirty="0" smtClean="0"/>
              <a:t>façonnement </a:t>
            </a:r>
            <a:r>
              <a:rPr lang="fr-FR" sz="2400" dirty="0"/>
              <a:t>de la marchandise ou de son </a:t>
            </a:r>
            <a:r>
              <a:rPr lang="fr-FR" sz="2400" dirty="0" smtClean="0"/>
              <a:t>emballage, </a:t>
            </a:r>
            <a:r>
              <a:rPr lang="fr-FR" sz="2400" b="1" u="sng" dirty="0" smtClean="0"/>
              <a:t>eux-mêmes</a:t>
            </a:r>
            <a:r>
              <a:rPr lang="fr-FR" sz="2400" b="1" dirty="0" smtClean="0"/>
              <a:t> </a:t>
            </a:r>
            <a:r>
              <a:rPr lang="fr-FR" sz="2400" dirty="0" smtClean="0"/>
              <a:t>sujets </a:t>
            </a:r>
            <a:r>
              <a:rPr lang="fr-FR" sz="2400" dirty="0"/>
              <a:t>au signe </a:t>
            </a:r>
            <a:r>
              <a:rPr lang="fr-FR" sz="2400" dirty="0" smtClean="0"/>
              <a:t>distinctif</a:t>
            </a:r>
          </a:p>
          <a:p>
            <a:pPr marL="457200" lvl="1" indent="-342900">
              <a:buClr>
                <a:schemeClr val="accent1"/>
              </a:buClr>
            </a:pPr>
            <a:endParaRPr lang="fr-FR" sz="2400" dirty="0" smtClean="0"/>
          </a:p>
          <a:p>
            <a:pPr marL="457200" lvl="1" indent="-342900">
              <a:buClr>
                <a:schemeClr val="accent1"/>
              </a:buClr>
            </a:pPr>
            <a:r>
              <a:rPr lang="fr-FR" sz="2400" dirty="0"/>
              <a:t>elle fait </a:t>
            </a:r>
            <a:r>
              <a:rPr lang="fr-FR" sz="2400" b="1" u="sng" dirty="0"/>
              <a:t>partie intégrante</a:t>
            </a:r>
            <a:r>
              <a:rPr lang="fr-FR" sz="2400" dirty="0"/>
              <a:t> du mode d’emballage ou d’empaquetage </a:t>
            </a:r>
            <a:r>
              <a:rPr lang="fr-FR" sz="2400" b="1" u="sng" dirty="0"/>
              <a:t>et</a:t>
            </a:r>
            <a:r>
              <a:rPr lang="fr-FR" sz="2400" dirty="0"/>
              <a:t> sert à distinguer, au sens de l’art. 2, la marchandise ou </a:t>
            </a:r>
            <a:r>
              <a:rPr lang="fr-FR" sz="2400" dirty="0" smtClean="0"/>
              <a:t>service</a:t>
            </a:r>
          </a:p>
          <a:p>
            <a:pPr marL="457200" lvl="1" indent="-342900">
              <a:buClr>
                <a:schemeClr val="accent1"/>
              </a:buClr>
            </a:pPr>
            <a:endParaRPr lang="fr-FR" sz="2400" dirty="0" smtClean="0"/>
          </a:p>
          <a:p>
            <a:pPr marL="114300" indent="0">
              <a:buNone/>
            </a:pPr>
            <a:endParaRPr lang="fr-FR" sz="2400" dirty="0" smtClean="0"/>
          </a:p>
          <a:p>
            <a:pPr marL="114300" indent="0">
              <a:buNone/>
            </a:pPr>
            <a:endParaRPr lang="fr-CA" sz="2400" dirty="0" smtClean="0"/>
          </a:p>
          <a:p>
            <a:pPr marL="411480" lvl="1" indent="0">
              <a:buNone/>
            </a:pPr>
            <a:endParaRPr lang="fr-CA" dirty="0" smtClean="0"/>
          </a:p>
        </p:txBody>
      </p:sp>
    </p:spTree>
    <p:extLst>
      <p:ext uri="{BB962C8B-B14F-4D97-AF65-F5344CB8AC3E}">
        <p14:creationId xmlns:p14="http://schemas.microsoft.com/office/powerpoint/2010/main" val="8344457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484784"/>
            <a:ext cx="7200800" cy="5184576"/>
          </a:xfrm>
        </p:spPr>
        <p:txBody>
          <a:bodyPr>
            <a:normAutofit fontScale="85000" lnSpcReduction="20000"/>
          </a:bodyPr>
          <a:lstStyle/>
          <a:p>
            <a:pPr marL="114300" indent="0">
              <a:buNone/>
            </a:pPr>
            <a:r>
              <a:rPr lang="fr-FR" sz="2400" b="1" u="sng" dirty="0" smtClean="0"/>
              <a:t>La couleur :</a:t>
            </a:r>
          </a:p>
          <a:p>
            <a:pPr marL="114300" indent="0">
              <a:buNone/>
            </a:pPr>
            <a:endParaRPr lang="fr-CA" sz="2400" dirty="0" smtClean="0"/>
          </a:p>
          <a:p>
            <a:pPr marL="114300" indent="0">
              <a:buNone/>
            </a:pPr>
            <a:r>
              <a:rPr lang="fr-CA" sz="2300" dirty="0" smtClean="0"/>
              <a:t>1,503,650 – </a:t>
            </a:r>
            <a:r>
              <a:rPr lang="fr-CA" sz="2300" dirty="0"/>
              <a:t>en instance depuis </a:t>
            </a:r>
            <a:r>
              <a:rPr lang="fr-CA" sz="2300" dirty="0" smtClean="0"/>
              <a:t>2010</a:t>
            </a:r>
            <a:endParaRPr lang="fr-CA" sz="2300" i="1" dirty="0"/>
          </a:p>
          <a:p>
            <a:pPr marL="114300" indent="0">
              <a:buNone/>
            </a:pPr>
            <a:endParaRPr lang="fr-FR" sz="2300" i="1" dirty="0"/>
          </a:p>
          <a:p>
            <a:pPr marL="114300" indent="0">
              <a:buNone/>
            </a:pPr>
            <a:r>
              <a:rPr lang="fr-CA" sz="2300" dirty="0" smtClean="0"/>
              <a:t>Référence descriptive de la marque:</a:t>
            </a:r>
          </a:p>
          <a:p>
            <a:pPr marL="114300" indent="0">
              <a:buNone/>
            </a:pPr>
            <a:r>
              <a:rPr lang="fr-CA" sz="2300" b="1" dirty="0" smtClean="0"/>
              <a:t>Apple </a:t>
            </a:r>
            <a:r>
              <a:rPr lang="fr-CA" sz="2300" b="1" dirty="0"/>
              <a:t>Store Trade </a:t>
            </a:r>
            <a:r>
              <a:rPr lang="fr-CA" sz="2300" b="1" dirty="0" err="1"/>
              <a:t>Dress</a:t>
            </a:r>
            <a:r>
              <a:rPr lang="fr-CA" sz="2300" b="1" dirty="0"/>
              <a:t> </a:t>
            </a:r>
            <a:r>
              <a:rPr lang="fr-CA" sz="2300" b="1" dirty="0" smtClean="0"/>
              <a:t>– </a:t>
            </a:r>
            <a:r>
              <a:rPr lang="fr-CA" sz="2300" b="1" dirty="0" err="1" smtClean="0"/>
              <a:t>Colour</a:t>
            </a:r>
            <a:endParaRPr lang="fr-CA" sz="2300" b="1" dirty="0" smtClean="0"/>
          </a:p>
          <a:p>
            <a:pPr marL="114300" indent="0">
              <a:buNone/>
            </a:pPr>
            <a:endParaRPr lang="fr-CA" sz="2300" b="1" dirty="0" smtClean="0"/>
          </a:p>
          <a:p>
            <a:pPr marL="114300" indent="0" algn="just">
              <a:buNone/>
            </a:pPr>
            <a:r>
              <a:rPr lang="fr-CA" sz="2300" b="1" dirty="0" smtClean="0"/>
              <a:t>Revendication de couleur:</a:t>
            </a:r>
          </a:p>
          <a:p>
            <a:pPr marL="114300" indent="0" algn="just">
              <a:buNone/>
            </a:pPr>
            <a:r>
              <a:rPr lang="en-US" sz="2300" dirty="0" err="1" smtClean="0"/>
              <a:t>Colour</a:t>
            </a:r>
            <a:r>
              <a:rPr lang="en-US" sz="2300" dirty="0" smtClean="0"/>
              <a:t> </a:t>
            </a:r>
            <a:r>
              <a:rPr lang="en-US" sz="2300" dirty="0"/>
              <a:t>is claimed as a feature of the trade-mark. Specifically, the border along the upper, left and right sides is steel gray, and tables and shelving in the bottom center are light brown. The mark consists of distinctive design and layout of a retail store</a:t>
            </a:r>
            <a:r>
              <a:rPr lang="en-US" sz="2300" dirty="0" smtClean="0"/>
              <a:t>.</a:t>
            </a:r>
          </a:p>
          <a:p>
            <a:pPr marL="114300" indent="0" algn="just">
              <a:buNone/>
            </a:pPr>
            <a:r>
              <a:rPr lang="en-US" sz="2300" dirty="0"/>
              <a:t/>
            </a:r>
            <a:br>
              <a:rPr lang="en-US" sz="2300" dirty="0"/>
            </a:br>
            <a:r>
              <a:rPr lang="en-US" sz="2300" b="1" dirty="0" err="1" smtClean="0"/>
              <a:t>Marchandises</a:t>
            </a:r>
            <a:r>
              <a:rPr lang="en-US" sz="2300" b="1" dirty="0" smtClean="0"/>
              <a:t>: </a:t>
            </a:r>
          </a:p>
          <a:p>
            <a:pPr marL="114300" indent="0" algn="just">
              <a:buNone/>
            </a:pPr>
            <a:r>
              <a:rPr lang="en-US" sz="2300" dirty="0" smtClean="0"/>
              <a:t>(</a:t>
            </a:r>
            <a:r>
              <a:rPr lang="en-US" sz="2300" dirty="0"/>
              <a:t>1) Retail store services featuring computers, computer software, computer peripherals, mobile phones, consumer electronics and related accessories, and demonstration of products relating thereto. </a:t>
            </a:r>
            <a:endParaRPr lang="fr-CA" sz="2300" dirty="0" smtClean="0"/>
          </a:p>
        </p:txBody>
      </p:sp>
      <p:pic>
        <p:nvPicPr>
          <p:cNvPr id="1026" name="Picture 2" descr="C:\Users\Isabelle\Desktop\Apple stor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484784"/>
            <a:ext cx="3240360" cy="1458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1399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pic>
        <p:nvPicPr>
          <p:cNvPr id="1026" name="Picture 2" descr="C:\Users\Isabelle\Desktop\Apple stor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3240360" cy="145816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Isabelle\Desktop\Apple store colou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3159202"/>
            <a:ext cx="4824536" cy="3210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065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20888"/>
            <a:ext cx="7620000" cy="1143000"/>
          </a:xfrm>
        </p:spPr>
        <p:txBody>
          <a:bodyPr/>
          <a:lstStyle/>
          <a:p>
            <a:pPr algn="ctr"/>
            <a:r>
              <a:rPr lang="fr-CA" sz="6000" cap="all" dirty="0">
                <a:cs typeface="Times New Roman" pitchFamily="18" charset="0"/>
              </a:rPr>
              <a:t>La marque 3D</a:t>
            </a:r>
            <a:endParaRPr lang="fr-CA" sz="6000" cap="all" dirty="0"/>
          </a:p>
        </p:txBody>
      </p:sp>
    </p:spTree>
    <p:extLst>
      <p:ext uri="{BB962C8B-B14F-4D97-AF65-F5344CB8AC3E}">
        <p14:creationId xmlns:p14="http://schemas.microsoft.com/office/powerpoint/2010/main" val="26596045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556792"/>
            <a:ext cx="7620000" cy="5016624"/>
          </a:xfrm>
        </p:spPr>
        <p:txBody>
          <a:bodyPr>
            <a:normAutofit/>
          </a:bodyPr>
          <a:lstStyle/>
          <a:p>
            <a:pPr marL="114300" indent="0">
              <a:buNone/>
            </a:pPr>
            <a:r>
              <a:rPr lang="fr-CA" sz="2400" b="1" u="sng" cap="small" dirty="0" smtClean="0"/>
              <a:t>Conditions d’</a:t>
            </a:r>
            <a:r>
              <a:rPr lang="fr-CA" sz="2400" b="1" u="sng" cap="small" dirty="0" err="1" smtClean="0"/>
              <a:t>enregistrabilité</a:t>
            </a:r>
            <a:r>
              <a:rPr lang="fr-CA" sz="2400" b="1" u="sng" cap="small" dirty="0"/>
              <a:t> :  </a:t>
            </a:r>
            <a:endParaRPr lang="fr-CA" sz="2400" dirty="0"/>
          </a:p>
          <a:p>
            <a:pPr marL="114300" indent="0">
              <a:buNone/>
            </a:pPr>
            <a:r>
              <a:rPr lang="fr-CA" b="1" dirty="0" smtClean="0"/>
              <a:t>Art. 13</a:t>
            </a:r>
            <a:r>
              <a:rPr lang="fr-CA" b="1" dirty="0"/>
              <a:t>.</a:t>
            </a:r>
            <a:r>
              <a:rPr lang="fr-CA" dirty="0"/>
              <a:t> </a:t>
            </a:r>
            <a:endParaRPr lang="fr-CA" dirty="0" smtClean="0"/>
          </a:p>
          <a:p>
            <a:pPr marL="114300" indent="0">
              <a:buNone/>
            </a:pPr>
            <a:r>
              <a:rPr lang="fr-CA" dirty="0" smtClean="0"/>
              <a:t>(</a:t>
            </a:r>
            <a:r>
              <a:rPr lang="fr-CA" dirty="0"/>
              <a:t>1) </a:t>
            </a:r>
            <a:r>
              <a:rPr lang="fr-CA" dirty="0" smtClean="0"/>
              <a:t>(…) n’est </a:t>
            </a:r>
            <a:r>
              <a:rPr lang="fr-CA" dirty="0"/>
              <a:t>enregistrable que si, </a:t>
            </a:r>
            <a:r>
              <a:rPr lang="fr-CA" b="1" u="sng" dirty="0"/>
              <a:t>à la fois </a:t>
            </a:r>
            <a:r>
              <a:rPr lang="fr-CA" dirty="0"/>
              <a:t>:</a:t>
            </a:r>
          </a:p>
          <a:p>
            <a:pPr marL="411480" lvl="1" indent="0">
              <a:buNone/>
            </a:pPr>
            <a:r>
              <a:rPr lang="fr-CA" i="1" dirty="0"/>
              <a:t>a</a:t>
            </a:r>
            <a:r>
              <a:rPr lang="fr-CA" dirty="0"/>
              <a:t>) </a:t>
            </a:r>
            <a:r>
              <a:rPr lang="fr-CA" dirty="0" smtClean="0"/>
              <a:t>(…) [il] </a:t>
            </a:r>
            <a:r>
              <a:rPr lang="fr-CA" b="1" u="sng" dirty="0" smtClean="0"/>
              <a:t>a </a:t>
            </a:r>
            <a:r>
              <a:rPr lang="fr-CA" b="1" u="sng" dirty="0"/>
              <a:t>été employé </a:t>
            </a:r>
            <a:r>
              <a:rPr lang="fr-CA" dirty="0"/>
              <a:t>au Canada </a:t>
            </a:r>
            <a:r>
              <a:rPr lang="fr-CA" dirty="0" smtClean="0"/>
              <a:t>(…) de </a:t>
            </a:r>
            <a:r>
              <a:rPr lang="fr-CA" dirty="0"/>
              <a:t>façon </a:t>
            </a:r>
            <a:r>
              <a:rPr lang="fr-CA" b="1" u="sng" dirty="0"/>
              <a:t>à être devenu </a:t>
            </a:r>
            <a:r>
              <a:rPr lang="fr-CA" dirty="0"/>
              <a:t>distinctif à la date de la production d’une demande d’enregistrement </a:t>
            </a:r>
            <a:r>
              <a:rPr lang="fr-CA" dirty="0" smtClean="0"/>
              <a:t>(…); </a:t>
            </a:r>
            <a:r>
              <a:rPr lang="fr-CA" b="1" dirty="0" smtClean="0"/>
              <a:t>ET</a:t>
            </a:r>
            <a:endParaRPr lang="fr-CA" b="1" dirty="0"/>
          </a:p>
          <a:p>
            <a:pPr marL="411480" lvl="1" indent="0">
              <a:buNone/>
            </a:pPr>
            <a:r>
              <a:rPr lang="fr-CA" i="1" dirty="0"/>
              <a:t>b</a:t>
            </a:r>
            <a:r>
              <a:rPr lang="fr-CA" dirty="0"/>
              <a:t>) </a:t>
            </a:r>
            <a:r>
              <a:rPr lang="fr-CA" dirty="0" smtClean="0"/>
              <a:t>[son ] emploi exclusif (…)  </a:t>
            </a:r>
            <a:r>
              <a:rPr lang="fr-CA" b="1" u="sng" dirty="0" smtClean="0"/>
              <a:t>n’a </a:t>
            </a:r>
            <a:r>
              <a:rPr lang="fr-CA" b="1" u="sng" dirty="0"/>
              <a:t>pas </a:t>
            </a:r>
            <a:r>
              <a:rPr lang="fr-CA" dirty="0"/>
              <a:t>vraisemblablement </a:t>
            </a:r>
            <a:r>
              <a:rPr lang="fr-CA" b="1" u="sng" dirty="0"/>
              <a:t>pour effet </a:t>
            </a:r>
            <a:r>
              <a:rPr lang="fr-CA" dirty="0"/>
              <a:t>de </a:t>
            </a:r>
            <a:r>
              <a:rPr lang="fr-CA" b="1" u="sng" dirty="0"/>
              <a:t>restreindre de façon déraisonnable </a:t>
            </a:r>
            <a:r>
              <a:rPr lang="fr-CA" dirty="0"/>
              <a:t>le développement d’un art ou d’une industrie</a:t>
            </a:r>
            <a:r>
              <a:rPr lang="fr-CA" dirty="0" smtClean="0"/>
              <a:t>.</a:t>
            </a:r>
          </a:p>
          <a:p>
            <a:pPr marL="411480" lvl="1" indent="0">
              <a:buNone/>
            </a:pPr>
            <a:endParaRPr lang="fr-CA" dirty="0"/>
          </a:p>
          <a:p>
            <a:pPr marL="114300" indent="0">
              <a:buNone/>
            </a:pPr>
            <a:r>
              <a:rPr lang="fr-CA" dirty="0" smtClean="0"/>
              <a:t>(</a:t>
            </a:r>
            <a:r>
              <a:rPr lang="fr-CA" dirty="0"/>
              <a:t>3) L’enregistrement </a:t>
            </a:r>
            <a:r>
              <a:rPr lang="fr-CA" dirty="0" smtClean="0"/>
              <a:t>(…) </a:t>
            </a:r>
            <a:r>
              <a:rPr lang="fr-CA" dirty="0"/>
              <a:t>peut être radié par la Cour fédérale, </a:t>
            </a:r>
            <a:r>
              <a:rPr lang="fr-CA" dirty="0" smtClean="0"/>
              <a:t>(…), si </a:t>
            </a:r>
            <a:r>
              <a:rPr lang="fr-CA" dirty="0"/>
              <a:t>le tribunal décide que l’enregistrement est vraisemblablement </a:t>
            </a:r>
            <a:r>
              <a:rPr lang="fr-CA" b="1" u="sng" dirty="0"/>
              <a:t>devenu</a:t>
            </a:r>
            <a:r>
              <a:rPr lang="fr-CA" dirty="0"/>
              <a:t> de nature à restreindre d’une façon déraisonnable le développement d’un art ou d’une industrie</a:t>
            </a:r>
            <a:r>
              <a:rPr lang="fr-CA" dirty="0" smtClean="0"/>
              <a:t>.</a:t>
            </a:r>
            <a:endParaRPr lang="fr-CA" dirty="0"/>
          </a:p>
        </p:txBody>
      </p:sp>
    </p:spTree>
    <p:extLst>
      <p:ext uri="{BB962C8B-B14F-4D97-AF65-F5344CB8AC3E}">
        <p14:creationId xmlns:p14="http://schemas.microsoft.com/office/powerpoint/2010/main" val="2951923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Ses particularités</a:t>
            </a:r>
            <a:r>
              <a:rPr lang="fr-CA" sz="2400" b="1" u="sng" cap="small" dirty="0"/>
              <a:t> :  </a:t>
            </a:r>
            <a:endParaRPr lang="fr-CA" sz="2400" dirty="0"/>
          </a:p>
          <a:p>
            <a:pPr marL="114300" indent="0" algn="just">
              <a:buNone/>
            </a:pPr>
            <a:endParaRPr lang="fr-CA" sz="2600" dirty="0" smtClean="0"/>
          </a:p>
          <a:p>
            <a:pPr algn="just"/>
            <a:r>
              <a:rPr lang="fr-CA" sz="2400" dirty="0" smtClean="0"/>
              <a:t>Doit avoir été employé pour pouvoir produire une demande </a:t>
            </a:r>
          </a:p>
          <a:p>
            <a:pPr algn="just"/>
            <a:r>
              <a:rPr lang="fr-CA" sz="2400" dirty="0" smtClean="0"/>
              <a:t>Tenu à une double distinctivité (inhérente et acquise) </a:t>
            </a:r>
          </a:p>
          <a:p>
            <a:pPr algn="just"/>
            <a:r>
              <a:rPr lang="fr-CA" sz="2400" dirty="0" smtClean="0"/>
              <a:t>Ne doit pas restreindre le développement d’un art ou d’une industrie ni être fonctionnel - enregistrement sujet à radiation le cas échéant</a:t>
            </a:r>
          </a:p>
          <a:p>
            <a:pPr lvl="0"/>
            <a:r>
              <a:rPr lang="fr-FR" sz="2400" b="1" i="1" dirty="0" smtClean="0"/>
              <a:t>Peut avoir fait l’objet d’un dessin industriel et peut être protégé par droit d’auteur</a:t>
            </a:r>
          </a:p>
        </p:txBody>
      </p:sp>
    </p:spTree>
    <p:extLst>
      <p:ext uri="{BB962C8B-B14F-4D97-AF65-F5344CB8AC3E}">
        <p14:creationId xmlns:p14="http://schemas.microsoft.com/office/powerpoint/2010/main" val="20507953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lgn="just">
              <a:buNone/>
            </a:pPr>
            <a:r>
              <a:rPr lang="fr-CA" sz="2400" b="1" u="sng" dirty="0" smtClean="0"/>
              <a:t>La double distinctivité:</a:t>
            </a:r>
          </a:p>
          <a:p>
            <a:pPr algn="just"/>
            <a:endParaRPr lang="fr-CA" sz="2400" dirty="0" smtClean="0"/>
          </a:p>
          <a:p>
            <a:pPr algn="just"/>
            <a:r>
              <a:rPr lang="fr-CA" sz="2400" dirty="0" smtClean="0"/>
              <a:t>Distinctivité inhérente</a:t>
            </a:r>
          </a:p>
          <a:p>
            <a:pPr algn="just"/>
            <a:endParaRPr lang="fr-CA" sz="2400" dirty="0" smtClean="0"/>
          </a:p>
          <a:p>
            <a:pPr algn="just"/>
            <a:r>
              <a:rPr lang="fr-CA" sz="2400" dirty="0" smtClean="0"/>
              <a:t>Distinctivité acquise par l’emploi</a:t>
            </a:r>
            <a:endParaRPr lang="fr-CA" sz="2400" dirty="0"/>
          </a:p>
          <a:p>
            <a:pPr lvl="1" algn="just"/>
            <a:r>
              <a:rPr lang="fr-CA" dirty="0" smtClean="0"/>
              <a:t>une preuve requise</a:t>
            </a:r>
          </a:p>
          <a:p>
            <a:pPr lvl="1" algn="just"/>
            <a:r>
              <a:rPr lang="fr-CA" dirty="0" smtClean="0"/>
              <a:t>imitation territoriale possible par le Registraire</a:t>
            </a:r>
          </a:p>
          <a:p>
            <a:pPr algn="just"/>
            <a:endParaRPr lang="fr-CA" sz="2400" dirty="0"/>
          </a:p>
          <a:p>
            <a:pPr algn="just"/>
            <a:endParaRPr lang="fr-CA" sz="2400" dirty="0" smtClean="0"/>
          </a:p>
        </p:txBody>
      </p:sp>
    </p:spTree>
    <p:extLst>
      <p:ext uri="{BB962C8B-B14F-4D97-AF65-F5344CB8AC3E}">
        <p14:creationId xmlns:p14="http://schemas.microsoft.com/office/powerpoint/2010/main" val="31889894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lgn="just">
              <a:buNone/>
            </a:pPr>
            <a:r>
              <a:rPr lang="fr-CA" sz="2600" b="1" u="sng" dirty="0" smtClean="0"/>
              <a:t>La fonctionnalité:</a:t>
            </a:r>
          </a:p>
          <a:p>
            <a:pPr marL="114300" indent="0" algn="just">
              <a:buNone/>
            </a:pPr>
            <a:endParaRPr lang="fr-CA" sz="2400" dirty="0" smtClean="0"/>
          </a:p>
          <a:p>
            <a:pPr marL="114300" indent="0" algn="just">
              <a:buNone/>
            </a:pPr>
            <a:r>
              <a:rPr lang="fr-CA" sz="2400" dirty="0"/>
              <a:t>Si la marque a une </a:t>
            </a:r>
            <a:r>
              <a:rPr lang="fr-CA" sz="2400" u="sng" dirty="0" smtClean="0"/>
              <a:t>fonction</a:t>
            </a:r>
            <a:r>
              <a:rPr lang="fr-CA" sz="2400" dirty="0" smtClean="0"/>
              <a:t> </a:t>
            </a:r>
            <a:r>
              <a:rPr lang="fr-CA" sz="2400" b="1" i="1" dirty="0"/>
              <a:t>décorative</a:t>
            </a:r>
            <a:r>
              <a:rPr lang="fr-CA" sz="2400" dirty="0"/>
              <a:t> ou </a:t>
            </a:r>
            <a:r>
              <a:rPr lang="fr-CA" sz="2400" b="1" i="1" dirty="0"/>
              <a:t>utilitaire</a:t>
            </a:r>
            <a:r>
              <a:rPr lang="fr-CA" sz="2400" dirty="0"/>
              <a:t> ayant essentiellement trait aux marchandises ou services, son enregistrement sera refusé en tant que marque 3D </a:t>
            </a:r>
            <a:r>
              <a:rPr lang="fr-CA" sz="2400" b="1" u="sng" dirty="0"/>
              <a:t>et</a:t>
            </a:r>
            <a:r>
              <a:rPr lang="fr-CA" sz="2400" dirty="0"/>
              <a:t> en tant que signe distinctif</a:t>
            </a:r>
            <a:r>
              <a:rPr lang="fr-CA" sz="2400" dirty="0" smtClean="0"/>
              <a:t>.</a:t>
            </a:r>
          </a:p>
          <a:p>
            <a:pPr marL="114300" indent="0" algn="just">
              <a:buNone/>
            </a:pPr>
            <a:endParaRPr lang="fr-CA" sz="2400" dirty="0" smtClean="0"/>
          </a:p>
          <a:p>
            <a:pPr marL="114300" indent="0" algn="just">
              <a:buNone/>
            </a:pPr>
            <a:r>
              <a:rPr lang="fr-CA" sz="2400" i="1" dirty="0" smtClean="0"/>
              <a:t>Éviter de donner un monopole qui retreindrait le développement d’un art ou d’une industrie </a:t>
            </a:r>
            <a:r>
              <a:rPr lang="fr-CA" sz="2400" dirty="0" smtClean="0"/>
              <a:t>[art. 13.(3)] .</a:t>
            </a:r>
          </a:p>
          <a:p>
            <a:pPr marL="114300" indent="0" algn="just">
              <a:buNone/>
            </a:pPr>
            <a:endParaRPr lang="fr-CA" sz="2400" i="1" dirty="0"/>
          </a:p>
        </p:txBody>
      </p:sp>
    </p:spTree>
    <p:extLst>
      <p:ext uri="{BB962C8B-B14F-4D97-AF65-F5344CB8AC3E}">
        <p14:creationId xmlns:p14="http://schemas.microsoft.com/office/powerpoint/2010/main" val="21673990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556792"/>
            <a:ext cx="7620000" cy="5112568"/>
          </a:xfrm>
        </p:spPr>
        <p:txBody>
          <a:bodyPr>
            <a:normAutofit fontScale="92500" lnSpcReduction="20000"/>
          </a:bodyPr>
          <a:lstStyle/>
          <a:p>
            <a:pPr marL="114300" indent="0" algn="just">
              <a:buNone/>
            </a:pPr>
            <a:r>
              <a:rPr lang="fr-CA" sz="2800" b="1" u="sng" dirty="0" smtClean="0"/>
              <a:t>Fonctionnalité décorative:</a:t>
            </a:r>
          </a:p>
          <a:p>
            <a:pPr marL="114300" indent="0" algn="just">
              <a:buNone/>
            </a:pPr>
            <a:endParaRPr lang="fr-CA" sz="2800" dirty="0" smtClean="0"/>
          </a:p>
          <a:p>
            <a:pPr marL="114300" indent="0" algn="just">
              <a:buNone/>
            </a:pPr>
            <a:r>
              <a:rPr lang="fr-CA" sz="2800" dirty="0" smtClean="0"/>
              <a:t>Une marque exclusivement esthétique ou ornementale n’est pas distinctive au sens de l’art. 2.   </a:t>
            </a:r>
          </a:p>
          <a:p>
            <a:pPr marL="114300" indent="0" algn="just">
              <a:buNone/>
            </a:pPr>
            <a:endParaRPr lang="fr-CA" sz="2800" dirty="0" smtClean="0"/>
          </a:p>
          <a:p>
            <a:pPr marL="114300" indent="0" algn="just">
              <a:buNone/>
            </a:pPr>
            <a:r>
              <a:rPr lang="fr-CA" sz="2800" dirty="0" smtClean="0"/>
              <a:t>Exemple:  dessin d’une fleur sur un produit est exclusivement esthétique  et donc, non enregistrable [</a:t>
            </a:r>
            <a:r>
              <a:rPr lang="fr-CA" sz="2800" i="1" dirty="0" smtClean="0"/>
              <a:t>W.J. Hughes &amp; Sons « Corn Flower » Ltd. c. </a:t>
            </a:r>
            <a:r>
              <a:rPr lang="fr-CA" sz="2800" i="1" dirty="0" err="1" smtClean="0"/>
              <a:t>Morawied</a:t>
            </a:r>
            <a:r>
              <a:rPr lang="fr-CA" sz="2800" dirty="0" smtClean="0"/>
              <a:t> (1970) 62 C.P.R. 21]</a:t>
            </a:r>
          </a:p>
          <a:p>
            <a:pPr marL="114300" indent="0" algn="just">
              <a:buNone/>
            </a:pPr>
            <a:endParaRPr lang="fr-CA" sz="2800" dirty="0" smtClean="0"/>
          </a:p>
          <a:p>
            <a:pPr marL="114300" indent="0" algn="just">
              <a:buNone/>
            </a:pPr>
            <a:r>
              <a:rPr lang="fr-CA" sz="2600" i="1" dirty="0" smtClean="0"/>
              <a:t>L’Industrie </a:t>
            </a:r>
            <a:r>
              <a:rPr lang="fr-CA" sz="2600" i="1" dirty="0"/>
              <a:t>pharmaceutique et les marques de commerce, à la recherche de la distinctivité non fonctionnelle, Laurent Carrière, Robic (2003), p. 13.</a:t>
            </a:r>
          </a:p>
          <a:p>
            <a:pPr marL="114300" indent="0" algn="just">
              <a:buNone/>
            </a:pPr>
            <a:endParaRPr lang="fr-CA" sz="2800" dirty="0" smtClean="0"/>
          </a:p>
        </p:txBody>
      </p:sp>
    </p:spTree>
    <p:extLst>
      <p:ext uri="{BB962C8B-B14F-4D97-AF65-F5344CB8AC3E}">
        <p14:creationId xmlns:p14="http://schemas.microsoft.com/office/powerpoint/2010/main" val="7734429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556792"/>
            <a:ext cx="7620000" cy="5016624"/>
          </a:xfrm>
        </p:spPr>
        <p:txBody>
          <a:bodyPr>
            <a:noAutofit/>
          </a:bodyPr>
          <a:lstStyle/>
          <a:p>
            <a:pPr marL="114300" indent="0" algn="just">
              <a:buNone/>
            </a:pPr>
            <a:r>
              <a:rPr lang="fr-CA" sz="2400" b="1" u="sng" dirty="0" smtClean="0"/>
              <a:t>Fonctionnalité utilitaire</a:t>
            </a:r>
            <a:r>
              <a:rPr lang="fr-CA" sz="2400" dirty="0" smtClean="0"/>
              <a:t>: </a:t>
            </a:r>
          </a:p>
          <a:p>
            <a:pPr marL="114300" indent="0" algn="just">
              <a:buNone/>
            </a:pPr>
            <a:r>
              <a:rPr lang="fr-CA" sz="2400" dirty="0" smtClean="0"/>
              <a:t>Une marque exclusivement fonctionnelle et ayant une utilité intrinsèque aux marchandises sera rejetée.</a:t>
            </a:r>
          </a:p>
          <a:p>
            <a:pPr marL="114300" indent="0" algn="just">
              <a:buNone/>
            </a:pPr>
            <a:endParaRPr lang="fr-CA" sz="2400" dirty="0" smtClean="0"/>
          </a:p>
          <a:p>
            <a:pPr marL="114300" indent="0" algn="just">
              <a:buNone/>
            </a:pPr>
            <a:r>
              <a:rPr lang="fr-CA" sz="2400" dirty="0" smtClean="0"/>
              <a:t>La bande de couleur permettant d’identifier l’endroit où tirer la bande pour ouvrir un paquet entouré de cellophane est fonctionnelle.  [</a:t>
            </a:r>
            <a:r>
              <a:rPr lang="fr-CA" sz="2400" i="1" dirty="0" smtClean="0"/>
              <a:t>Imperial Tobacco </a:t>
            </a:r>
            <a:r>
              <a:rPr lang="fr-CA" sz="2400" i="1" dirty="0" err="1" smtClean="0"/>
              <a:t>Company</a:t>
            </a:r>
            <a:r>
              <a:rPr lang="fr-CA" sz="2400" i="1" dirty="0" smtClean="0"/>
              <a:t> of Canada Limited (The) c. </a:t>
            </a:r>
            <a:r>
              <a:rPr lang="fr-CA" sz="2400" i="1" dirty="0" err="1" smtClean="0"/>
              <a:t>Registrar</a:t>
            </a:r>
            <a:r>
              <a:rPr lang="fr-CA" sz="2400" i="1" dirty="0" smtClean="0"/>
              <a:t> of Trade Marks </a:t>
            </a:r>
            <a:r>
              <a:rPr lang="fr-CA" sz="2400" dirty="0" smtClean="0"/>
              <a:t>(1939) 2 DLR 141, (1939) RCÉ 141, (1939) </a:t>
            </a:r>
            <a:r>
              <a:rPr lang="fr-CA" sz="2400" dirty="0" err="1" smtClean="0"/>
              <a:t>CarswellNat</a:t>
            </a:r>
            <a:r>
              <a:rPr lang="fr-CA" sz="2400" dirty="0" smtClean="0"/>
              <a:t> 23 (C d’É) ]</a:t>
            </a:r>
          </a:p>
          <a:p>
            <a:pPr marL="114300" indent="0" algn="just">
              <a:buNone/>
            </a:pPr>
            <a:endParaRPr lang="fr-CA" sz="2400" i="1" dirty="0" smtClean="0"/>
          </a:p>
          <a:p>
            <a:pPr marL="114300" indent="0" algn="just">
              <a:buNone/>
            </a:pPr>
            <a:r>
              <a:rPr lang="fr-CA" sz="2400" i="1" dirty="0" smtClean="0"/>
              <a:t>L’Industrie pharmaceutique et les marques de commerce, à la recherche de la distinctivité non fonctionnelle, Laurent </a:t>
            </a:r>
            <a:r>
              <a:rPr lang="fr-CA" sz="2400" i="1" dirty="0"/>
              <a:t>C</a:t>
            </a:r>
            <a:r>
              <a:rPr lang="fr-CA" sz="2400" i="1" dirty="0" smtClean="0"/>
              <a:t>arrière, Robic (2003), p. 20.</a:t>
            </a:r>
          </a:p>
        </p:txBody>
      </p:sp>
    </p:spTree>
    <p:extLst>
      <p:ext uri="{BB962C8B-B14F-4D97-AF65-F5344CB8AC3E}">
        <p14:creationId xmlns:p14="http://schemas.microsoft.com/office/powerpoint/2010/main" val="27274857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lgn="just">
              <a:buNone/>
            </a:pPr>
            <a:r>
              <a:rPr lang="fr-CA" sz="2400" b="1" u="sng" dirty="0"/>
              <a:t>D</a:t>
            </a:r>
            <a:r>
              <a:rPr lang="fr-CA" sz="2400" b="1" u="sng" dirty="0" smtClean="0"/>
              <a:t>essin industriel et droit d’auteur:</a:t>
            </a:r>
          </a:p>
          <a:p>
            <a:pPr marL="114300" indent="0" algn="just">
              <a:buNone/>
            </a:pPr>
            <a:endParaRPr lang="fr-CA" sz="2400" dirty="0" smtClean="0"/>
          </a:p>
          <a:p>
            <a:pPr marL="114300" indent="0" algn="just">
              <a:buNone/>
            </a:pPr>
            <a:r>
              <a:rPr lang="fr-CA" sz="2400" dirty="0" smtClean="0"/>
              <a:t>Le signe distinctif peut être une extension de la protection d’un dessin industriel – cette dernière protection ayant pour obligation d’être initialement nouvelle.</a:t>
            </a:r>
          </a:p>
          <a:p>
            <a:pPr marL="114300" indent="0" algn="just">
              <a:buNone/>
            </a:pPr>
            <a:endParaRPr lang="fr-CA" sz="2400" dirty="0"/>
          </a:p>
          <a:p>
            <a:pPr marL="114300" indent="0" algn="just">
              <a:buNone/>
            </a:pPr>
            <a:r>
              <a:rPr lang="fr-CA" sz="2400" dirty="0" smtClean="0"/>
              <a:t>Le signe peut (ou devrait!) faire l’objet d’une protection à titre de droit d’auteur.</a:t>
            </a:r>
          </a:p>
          <a:p>
            <a:pPr marL="114300" indent="0" algn="just">
              <a:buNone/>
            </a:pPr>
            <a:endParaRPr lang="fr-CA" sz="2400" i="1" dirty="0"/>
          </a:p>
        </p:txBody>
      </p:sp>
    </p:spTree>
    <p:extLst>
      <p:ext uri="{BB962C8B-B14F-4D97-AF65-F5344CB8AC3E}">
        <p14:creationId xmlns:p14="http://schemas.microsoft.com/office/powerpoint/2010/main" val="8049094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772816"/>
            <a:ext cx="7620000" cy="4800600"/>
          </a:xfrm>
        </p:spPr>
        <p:txBody>
          <a:bodyPr>
            <a:normAutofit/>
          </a:bodyPr>
          <a:lstStyle/>
          <a:p>
            <a:pPr marL="114300" indent="0">
              <a:buNone/>
            </a:pPr>
            <a:r>
              <a:rPr lang="fr-CA" sz="2400" b="1" u="sng" cap="small" dirty="0" smtClean="0"/>
              <a:t>Le contenu de la demande:  </a:t>
            </a:r>
            <a:endParaRPr lang="fr-CA" sz="2400" dirty="0"/>
          </a:p>
          <a:p>
            <a:pPr marL="114300" indent="0">
              <a:buNone/>
            </a:pPr>
            <a:endParaRPr lang="fr-CA" sz="2400" dirty="0" smtClean="0"/>
          </a:p>
          <a:p>
            <a:pPr algn="just"/>
            <a:r>
              <a:rPr lang="fr-CA" sz="2400" dirty="0" smtClean="0"/>
              <a:t>Une mention à l’effet que la marque a été employée </a:t>
            </a:r>
          </a:p>
          <a:p>
            <a:pPr algn="just"/>
            <a:r>
              <a:rPr lang="fr-CA" sz="2400" dirty="0" smtClean="0"/>
              <a:t>Une description de la marque avec les couleurs si applicable</a:t>
            </a:r>
          </a:p>
          <a:p>
            <a:pPr algn="just"/>
            <a:r>
              <a:rPr lang="fr-CA" sz="2400" dirty="0" smtClean="0"/>
              <a:t>Un dessin de la marque (art. 24 Règlement)</a:t>
            </a:r>
          </a:p>
          <a:p>
            <a:pPr algn="just"/>
            <a:endParaRPr lang="fr-CA" sz="2400" dirty="0" smtClean="0"/>
          </a:p>
          <a:p>
            <a:pPr algn="just"/>
            <a:r>
              <a:rPr lang="fr-CA" sz="2400" dirty="0" smtClean="0"/>
              <a:t>Accompagnée de la preuve du caractère distinctif requise par l’art. 32</a:t>
            </a:r>
          </a:p>
        </p:txBody>
      </p:sp>
    </p:spTree>
    <p:extLst>
      <p:ext uri="{BB962C8B-B14F-4D97-AF65-F5344CB8AC3E}">
        <p14:creationId xmlns:p14="http://schemas.microsoft.com/office/powerpoint/2010/main" val="31696643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772816"/>
            <a:ext cx="7620000" cy="4800600"/>
          </a:xfrm>
        </p:spPr>
        <p:txBody>
          <a:bodyPr>
            <a:normAutofit/>
          </a:bodyPr>
          <a:lstStyle/>
          <a:p>
            <a:pPr marL="114300" indent="0">
              <a:buNone/>
            </a:pPr>
            <a:r>
              <a:rPr lang="fr-CA" sz="2400" b="1" u="sng" dirty="0" smtClean="0"/>
              <a:t>Le dessin:</a:t>
            </a:r>
          </a:p>
          <a:p>
            <a:endParaRPr lang="fr-CA" sz="2400" dirty="0" smtClean="0"/>
          </a:p>
          <a:p>
            <a:pPr marL="114300" indent="0" algn="just">
              <a:buNone/>
            </a:pPr>
            <a:r>
              <a:rPr lang="fr-CA" sz="2400" dirty="0" smtClean="0"/>
              <a:t>S’il y a plus d’un dessin, préciser le nombre de perspectives de la même marque que le dessin représente (art. 24 Règlement)</a:t>
            </a:r>
          </a:p>
        </p:txBody>
      </p:sp>
    </p:spTree>
    <p:extLst>
      <p:ext uri="{BB962C8B-B14F-4D97-AF65-F5344CB8AC3E}">
        <p14:creationId xmlns:p14="http://schemas.microsoft.com/office/powerpoint/2010/main" val="5042785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buNone/>
            </a:pPr>
            <a:r>
              <a:rPr lang="fr-CA" sz="2400" b="1" u="sng" dirty="0" smtClean="0"/>
              <a:t>La preuve – art. 32:</a:t>
            </a:r>
          </a:p>
          <a:p>
            <a:pPr marL="114300" indent="0">
              <a:buNone/>
            </a:pPr>
            <a:r>
              <a:rPr lang="fr-CA" sz="2400" dirty="0" smtClean="0"/>
              <a:t>Manuel </a:t>
            </a:r>
            <a:r>
              <a:rPr lang="fr-CA" sz="2400" dirty="0"/>
              <a:t>IV.3.7</a:t>
            </a:r>
          </a:p>
          <a:p>
            <a:pPr marL="114300" indent="0">
              <a:buNone/>
            </a:pPr>
            <a:endParaRPr lang="fr-CA" sz="2400" b="1" i="1" dirty="0" smtClean="0"/>
          </a:p>
          <a:p>
            <a:pPr algn="just"/>
            <a:r>
              <a:rPr lang="fr-CA" sz="2400" dirty="0" smtClean="0"/>
              <a:t>L’appréciation de la preuve se fait au cas par cas - le fardeau de preuve est lourd</a:t>
            </a:r>
          </a:p>
          <a:p>
            <a:pPr algn="just"/>
            <a:r>
              <a:rPr lang="fr-CA" sz="2400" dirty="0" smtClean="0"/>
              <a:t>Doit </a:t>
            </a:r>
            <a:r>
              <a:rPr lang="fr-CA" sz="2400" dirty="0"/>
              <a:t>démontrer </a:t>
            </a:r>
            <a:r>
              <a:rPr lang="fr-CA" sz="2400" dirty="0" smtClean="0"/>
              <a:t>que la marque était distinctive au moment de produire la demande</a:t>
            </a:r>
          </a:p>
          <a:p>
            <a:pPr algn="just"/>
            <a:r>
              <a:rPr lang="fr-CA" sz="2400" dirty="0"/>
              <a:t>Doit être suffisante pour permettre de conclure qu'une forte proportion d'acheteurs </a:t>
            </a:r>
            <a:r>
              <a:rPr lang="fr-CA" sz="2400" b="1" u="sng" dirty="0"/>
              <a:t>éventuels</a:t>
            </a:r>
            <a:r>
              <a:rPr lang="fr-CA" sz="2400" dirty="0"/>
              <a:t> considère que le signe a une fonction distinctive</a:t>
            </a:r>
          </a:p>
          <a:p>
            <a:pPr algn="just"/>
            <a:r>
              <a:rPr lang="fr-CA" sz="2400" dirty="0" smtClean="0"/>
              <a:t>Aucune précision quant à la durée minimale d’emploi requise pour justifier la distinctivité</a:t>
            </a:r>
          </a:p>
        </p:txBody>
      </p:sp>
    </p:spTree>
    <p:extLst>
      <p:ext uri="{BB962C8B-B14F-4D97-AF65-F5344CB8AC3E}">
        <p14:creationId xmlns:p14="http://schemas.microsoft.com/office/powerpoint/2010/main" val="2990562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smtClean="0">
                <a:cs typeface="Times New Roman" pitchFamily="18" charset="0"/>
              </a:rPr>
              <a:t>La marque 3D  </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Interprétation </a:t>
            </a:r>
            <a:r>
              <a:rPr lang="fr-CA" sz="2400" b="1" u="sng" cap="small" dirty="0"/>
              <a:t>de la marque tridimensionnelle :</a:t>
            </a:r>
            <a:endParaRPr lang="fr-CA" sz="2400" dirty="0"/>
          </a:p>
          <a:p>
            <a:pPr marL="114300" indent="0">
              <a:buNone/>
            </a:pPr>
            <a:endParaRPr lang="fr-CA" sz="2400" dirty="0" smtClean="0"/>
          </a:p>
          <a:p>
            <a:pPr marL="114300" indent="0">
              <a:buNone/>
            </a:pPr>
            <a:r>
              <a:rPr lang="fr-CA" sz="2400" dirty="0"/>
              <a:t>M</a:t>
            </a:r>
            <a:r>
              <a:rPr lang="fr-CA" sz="2400" dirty="0" smtClean="0"/>
              <a:t>anuel d’examen:  IV.3</a:t>
            </a:r>
          </a:p>
          <a:p>
            <a:pPr marL="114300" indent="0">
              <a:buNone/>
            </a:pPr>
            <a:r>
              <a:rPr lang="fr-CA" sz="2400" dirty="0" smtClean="0"/>
              <a:t>Une </a:t>
            </a:r>
            <a:r>
              <a:rPr lang="fr-CA" sz="2400" dirty="0"/>
              <a:t>« marque » au sens strict de l’art. 2 </a:t>
            </a:r>
            <a:r>
              <a:rPr lang="fr-CA" sz="2400" b="1" i="1" u="sng" dirty="0" smtClean="0"/>
              <a:t>qui </a:t>
            </a:r>
            <a:r>
              <a:rPr lang="fr-CA" sz="2400" b="1" i="1" u="sng" dirty="0"/>
              <a:t>exclut</a:t>
            </a:r>
            <a:r>
              <a:rPr lang="fr-CA" sz="2400" dirty="0"/>
              <a:t> le </a:t>
            </a:r>
            <a:r>
              <a:rPr lang="fr-CA" sz="2400" dirty="0" smtClean="0"/>
              <a:t>« signe »</a:t>
            </a:r>
          </a:p>
          <a:p>
            <a:pPr marL="114300" indent="0">
              <a:buNone/>
            </a:pPr>
            <a:endParaRPr lang="fr-FR" sz="2400" dirty="0" smtClean="0"/>
          </a:p>
          <a:p>
            <a:pPr marL="114300" indent="0">
              <a:buNone/>
            </a:pPr>
            <a:r>
              <a:rPr lang="fr-FR" sz="2400" i="1" dirty="0" smtClean="0"/>
              <a:t>Registraire </a:t>
            </a:r>
            <a:r>
              <a:rPr lang="fr-FR" sz="2400" i="1" dirty="0"/>
              <a:t>des marques de commerce c. Association des brasseries (1982), 62 C.P.R. (2</a:t>
            </a:r>
            <a:r>
              <a:rPr lang="fr-FR" sz="2400" i="1" baseline="30000" dirty="0"/>
              <a:t>e</a:t>
            </a:r>
            <a:r>
              <a:rPr lang="fr-FR" sz="2400" i="1" dirty="0"/>
              <a:t>) 145</a:t>
            </a:r>
            <a:r>
              <a:rPr lang="fr-FR" sz="2400" dirty="0"/>
              <a:t>.</a:t>
            </a: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19230749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Arial" panose="020B0604020202020204" pitchFamily="34"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buNone/>
            </a:pPr>
            <a:r>
              <a:rPr lang="fr-CA" sz="2400" b="1" u="sng" dirty="0" smtClean="0"/>
              <a:t>La preuve – art. 32:</a:t>
            </a:r>
          </a:p>
          <a:p>
            <a:pPr marL="114300" indent="0">
              <a:buNone/>
            </a:pPr>
            <a:endParaRPr lang="fr-CA" sz="2400" b="1" i="1" dirty="0" smtClean="0"/>
          </a:p>
          <a:p>
            <a:pPr algn="just"/>
            <a:r>
              <a:rPr lang="fr-CA" sz="2400" dirty="0" smtClean="0"/>
              <a:t>Chiffres de ventes</a:t>
            </a:r>
          </a:p>
          <a:p>
            <a:pPr algn="just"/>
            <a:r>
              <a:rPr lang="fr-CA" sz="2400" dirty="0" smtClean="0"/>
              <a:t>Preuves d’annonces</a:t>
            </a:r>
          </a:p>
          <a:p>
            <a:pPr algn="just"/>
            <a:r>
              <a:rPr lang="fr-CA" sz="2400" dirty="0" smtClean="0"/>
              <a:t>Montants investis en publicité</a:t>
            </a:r>
          </a:p>
          <a:p>
            <a:pPr algn="just"/>
            <a:r>
              <a:rPr lang="fr-CA" sz="2400" dirty="0" smtClean="0"/>
              <a:t>Spécimens démontrant l’emploi</a:t>
            </a:r>
          </a:p>
          <a:p>
            <a:pPr algn="just"/>
            <a:r>
              <a:rPr lang="fr-CA" sz="2400" dirty="0" smtClean="0"/>
              <a:t>Sondages et déclarations </a:t>
            </a:r>
            <a:r>
              <a:rPr lang="fr-CA" sz="2400" dirty="0"/>
              <a:t>assermentées d'acheteurs réels </a:t>
            </a:r>
            <a:r>
              <a:rPr lang="fr-CA" sz="2400" dirty="0" smtClean="0"/>
              <a:t>démontrant qu’ils considèrent le </a:t>
            </a:r>
            <a:r>
              <a:rPr lang="fr-CA" sz="2400" dirty="0"/>
              <a:t>signe </a:t>
            </a:r>
            <a:r>
              <a:rPr lang="fr-CA" sz="2400" dirty="0" smtClean="0"/>
              <a:t>distinctif des marchandises </a:t>
            </a:r>
            <a:r>
              <a:rPr lang="fr-CA" sz="2400" dirty="0"/>
              <a:t>ou </a:t>
            </a:r>
            <a:r>
              <a:rPr lang="fr-CA" sz="2400" dirty="0" smtClean="0"/>
              <a:t>services </a:t>
            </a:r>
            <a:r>
              <a:rPr lang="fr-CA" sz="2400" dirty="0"/>
              <a:t>de </a:t>
            </a:r>
            <a:r>
              <a:rPr lang="fr-CA" sz="2400" dirty="0" smtClean="0"/>
              <a:t>ceux </a:t>
            </a:r>
            <a:r>
              <a:rPr lang="fr-CA" sz="2400" dirty="0"/>
              <a:t>d'autres </a:t>
            </a:r>
            <a:r>
              <a:rPr lang="fr-CA" sz="2400" dirty="0" smtClean="0"/>
              <a:t>personnes</a:t>
            </a:r>
          </a:p>
          <a:p>
            <a:pPr algn="just"/>
            <a:r>
              <a:rPr lang="fr-CA" sz="2400" dirty="0" smtClean="0"/>
              <a:t>Prouver </a:t>
            </a:r>
            <a:r>
              <a:rPr lang="fr-CA" sz="2400" dirty="0"/>
              <a:t>qu'aucun autre commerçant n'utilise la même marque ou une marque semblable au </a:t>
            </a:r>
            <a:r>
              <a:rPr lang="fr-CA" sz="2400" dirty="0" smtClean="0"/>
              <a:t>Canada </a:t>
            </a:r>
            <a:endParaRPr lang="fr-CA" sz="2400" dirty="0"/>
          </a:p>
          <a:p>
            <a:pPr algn="just"/>
            <a:endParaRPr lang="fr-CA" sz="2400" dirty="0" smtClean="0"/>
          </a:p>
        </p:txBody>
      </p:sp>
    </p:spTree>
    <p:extLst>
      <p:ext uri="{BB962C8B-B14F-4D97-AF65-F5344CB8AC3E}">
        <p14:creationId xmlns:p14="http://schemas.microsoft.com/office/powerpoint/2010/main" val="22899473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sz="4400" dirty="0" smtClean="0"/>
              <a:t>En résumé</a:t>
            </a:r>
            <a:endParaRPr lang="fr-CA" sz="4400" dirty="0"/>
          </a:p>
        </p:txBody>
      </p:sp>
      <p:sp>
        <p:nvSpPr>
          <p:cNvPr id="3" name="Espace réservé du texte 2"/>
          <p:cNvSpPr>
            <a:spLocks noGrp="1"/>
          </p:cNvSpPr>
          <p:nvPr>
            <p:ph type="body" idx="1"/>
          </p:nvPr>
        </p:nvSpPr>
        <p:spPr>
          <a:xfrm>
            <a:off x="539552" y="1268760"/>
            <a:ext cx="3657600" cy="639762"/>
          </a:xfrm>
        </p:spPr>
        <p:txBody>
          <a:bodyPr/>
          <a:lstStyle/>
          <a:p>
            <a:r>
              <a:rPr lang="fr-CA" sz="3200" u="sng" cap="small" dirty="0">
                <a:latin typeface="+mj-lt"/>
                <a:cs typeface="Times New Roman" pitchFamily="18" charset="0"/>
              </a:rPr>
              <a:t>La marque 3D</a:t>
            </a:r>
            <a:endParaRPr lang="fr-CA" sz="3200" cap="small" dirty="0">
              <a:latin typeface="+mj-lt"/>
            </a:endParaRPr>
          </a:p>
        </p:txBody>
      </p:sp>
      <p:sp>
        <p:nvSpPr>
          <p:cNvPr id="4" name="Espace réservé du contenu 3"/>
          <p:cNvSpPr>
            <a:spLocks noGrp="1"/>
          </p:cNvSpPr>
          <p:nvPr>
            <p:ph sz="half" idx="2"/>
          </p:nvPr>
        </p:nvSpPr>
        <p:spPr>
          <a:xfrm>
            <a:off x="179512" y="2174875"/>
            <a:ext cx="3935288" cy="3951288"/>
          </a:xfrm>
        </p:spPr>
        <p:txBody>
          <a:bodyPr>
            <a:normAutofit fontScale="77500" lnSpcReduction="20000"/>
          </a:bodyPr>
          <a:lstStyle/>
          <a:p>
            <a:pPr algn="just"/>
            <a:r>
              <a:rPr lang="fr-FR" sz="2800" dirty="0" smtClean="0"/>
              <a:t>Marque ordinaire</a:t>
            </a:r>
          </a:p>
          <a:p>
            <a:pPr algn="just"/>
            <a:r>
              <a:rPr lang="fr-FR" sz="2800" dirty="0" smtClean="0"/>
              <a:t>Projetée ou employée</a:t>
            </a:r>
          </a:p>
          <a:p>
            <a:pPr algn="just"/>
            <a:r>
              <a:rPr lang="fr-FR" sz="2800" dirty="0" smtClean="0"/>
              <a:t>Objet qui accompagne la marchandise ou le service sans être l’objet de la transaction commerciale</a:t>
            </a:r>
          </a:p>
          <a:p>
            <a:pPr algn="just"/>
            <a:r>
              <a:rPr lang="fr-FR" sz="2800" dirty="0" smtClean="0"/>
              <a:t>La demande décrit la marque et contient des </a:t>
            </a:r>
            <a:r>
              <a:rPr lang="fr-FR" sz="2800" dirty="0" err="1" smtClean="0"/>
              <a:t>représen-tations</a:t>
            </a:r>
            <a:r>
              <a:rPr lang="fr-FR" sz="2800" dirty="0" smtClean="0"/>
              <a:t> suffisantes de celle-ci</a:t>
            </a:r>
          </a:p>
          <a:p>
            <a:pPr algn="just"/>
            <a:r>
              <a:rPr lang="fr-FR" sz="2800" dirty="0" smtClean="0"/>
              <a:t>Peut être combinée à des couleurs, mots, dessins, autres signes </a:t>
            </a:r>
          </a:p>
          <a:p>
            <a:pPr marL="114300" indent="0" algn="just">
              <a:buNone/>
            </a:pPr>
            <a:endParaRPr lang="fr-CA" sz="2800" dirty="0"/>
          </a:p>
        </p:txBody>
      </p:sp>
      <p:sp>
        <p:nvSpPr>
          <p:cNvPr id="5" name="Espace réservé du texte 4"/>
          <p:cNvSpPr>
            <a:spLocks noGrp="1"/>
          </p:cNvSpPr>
          <p:nvPr>
            <p:ph type="body" sz="quarter" idx="3"/>
          </p:nvPr>
        </p:nvSpPr>
        <p:spPr>
          <a:xfrm>
            <a:off x="4427984" y="1268760"/>
            <a:ext cx="3937248" cy="639762"/>
          </a:xfrm>
        </p:spPr>
        <p:txBody>
          <a:bodyPr/>
          <a:lstStyle/>
          <a:p>
            <a:r>
              <a:rPr lang="fr-CA" sz="3600" u="sng" cap="small" dirty="0">
                <a:latin typeface="+mj-lt"/>
                <a:cs typeface="Times New Roman" pitchFamily="18" charset="0"/>
              </a:rPr>
              <a:t>Le signe distinctif</a:t>
            </a:r>
            <a:endParaRPr lang="fr-CA" sz="3600" u="sng" cap="small" dirty="0">
              <a:latin typeface="+mj-lt"/>
            </a:endParaRPr>
          </a:p>
        </p:txBody>
      </p:sp>
      <p:sp>
        <p:nvSpPr>
          <p:cNvPr id="6" name="Espace réservé du contenu 5"/>
          <p:cNvSpPr>
            <a:spLocks noGrp="1"/>
          </p:cNvSpPr>
          <p:nvPr>
            <p:ph sz="quarter" idx="4"/>
          </p:nvPr>
        </p:nvSpPr>
        <p:spPr>
          <a:xfrm>
            <a:off x="4283968" y="1988840"/>
            <a:ext cx="4176464" cy="4137323"/>
          </a:xfrm>
        </p:spPr>
        <p:txBody>
          <a:bodyPr>
            <a:noAutofit/>
          </a:bodyPr>
          <a:lstStyle/>
          <a:p>
            <a:pPr algn="just"/>
            <a:r>
              <a:rPr lang="fr-FR" sz="2200" dirty="0" smtClean="0"/>
              <a:t>Dispositions spécifiques LMC</a:t>
            </a:r>
          </a:p>
          <a:p>
            <a:pPr algn="just"/>
            <a:r>
              <a:rPr lang="fr-FR" sz="2200" dirty="0" smtClean="0"/>
              <a:t>Distinctif de façon inhérente et par son usage / preuve</a:t>
            </a:r>
          </a:p>
          <a:p>
            <a:pPr algn="just"/>
            <a:r>
              <a:rPr lang="fr-FR" sz="2200" dirty="0" smtClean="0"/>
              <a:t>Est l’objet de la transaction commerciale ou intimement lié à celui-ci ou au service y associé</a:t>
            </a:r>
          </a:p>
          <a:p>
            <a:pPr algn="just"/>
            <a:r>
              <a:rPr lang="fr-FR" sz="2200" dirty="0" smtClean="0"/>
              <a:t>Mention spécifique dans la demande et représentation(s) du signe </a:t>
            </a:r>
          </a:p>
          <a:p>
            <a:pPr algn="just"/>
            <a:r>
              <a:rPr lang="fr-FR" sz="2200" dirty="0" smtClean="0"/>
              <a:t>Peut </a:t>
            </a:r>
            <a:r>
              <a:rPr lang="fr-FR" sz="2200" dirty="0"/>
              <a:t>être </a:t>
            </a:r>
            <a:r>
              <a:rPr lang="fr-FR" sz="2200" dirty="0" smtClean="0"/>
              <a:t>combiné </a:t>
            </a:r>
            <a:r>
              <a:rPr lang="fr-FR" sz="2200" dirty="0"/>
              <a:t>à des couleurs, mots, dessins, autres </a:t>
            </a:r>
            <a:r>
              <a:rPr lang="fr-FR" sz="2200" dirty="0" smtClean="0"/>
              <a:t>signes</a:t>
            </a:r>
            <a:endParaRPr lang="fr-FR" sz="2200" dirty="0"/>
          </a:p>
        </p:txBody>
      </p:sp>
    </p:spTree>
    <p:extLst>
      <p:ext uri="{BB962C8B-B14F-4D97-AF65-F5344CB8AC3E}">
        <p14:creationId xmlns:p14="http://schemas.microsoft.com/office/powerpoint/2010/main" val="8093803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20888"/>
            <a:ext cx="7620000" cy="1143000"/>
          </a:xfrm>
        </p:spPr>
        <p:txBody>
          <a:bodyPr/>
          <a:lstStyle/>
          <a:p>
            <a:pPr algn="ctr"/>
            <a:r>
              <a:rPr lang="fr-CA" sz="6000" cap="all" dirty="0" smtClean="0">
                <a:cs typeface="Times New Roman" pitchFamily="18" charset="0"/>
              </a:rPr>
              <a:t>jurisprudence</a:t>
            </a:r>
            <a:endParaRPr lang="fr-CA" sz="6000" cap="all" dirty="0"/>
          </a:p>
        </p:txBody>
      </p:sp>
    </p:spTree>
    <p:extLst>
      <p:ext uri="{BB962C8B-B14F-4D97-AF65-F5344CB8AC3E}">
        <p14:creationId xmlns:p14="http://schemas.microsoft.com/office/powerpoint/2010/main" val="6226150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smtClean="0">
                <a:cs typeface="Times New Roman" pitchFamily="18" charset="0"/>
              </a:rPr>
              <a:t>La marque 3D  </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467544" y="1052736"/>
            <a:ext cx="7620000" cy="5520680"/>
          </a:xfrm>
        </p:spPr>
        <p:txBody>
          <a:bodyPr>
            <a:normAutofit/>
          </a:bodyPr>
          <a:lstStyle/>
          <a:p>
            <a:pPr marL="114300" indent="0">
              <a:buNone/>
            </a:pPr>
            <a:r>
              <a:rPr lang="fr-CA" sz="2400" b="1" u="sng" cap="small" dirty="0" smtClean="0"/>
              <a:t>Remarque:  Ne doit pas avoir pour fonction d’être ornementale, sinon tombe sous le coup du signe distinctif:</a:t>
            </a:r>
          </a:p>
          <a:p>
            <a:pPr marL="114300" indent="0">
              <a:buNone/>
            </a:pPr>
            <a:endParaRPr lang="fr-CA" sz="2400" dirty="0" smtClean="0"/>
          </a:p>
          <a:p>
            <a:pPr marL="114300" indent="0">
              <a:buNone/>
            </a:pPr>
            <a:endParaRPr lang="fr-CA" sz="2400" dirty="0"/>
          </a:p>
          <a:p>
            <a:pPr marL="114300" indent="0">
              <a:buNone/>
            </a:pPr>
            <a:endParaRPr lang="fr-CA" sz="2400" dirty="0" smtClean="0"/>
          </a:p>
          <a:p>
            <a:pPr marL="114300" indent="0">
              <a:buNone/>
            </a:pPr>
            <a:endParaRPr lang="en-CA" sz="2400" i="1" dirty="0" smtClean="0"/>
          </a:p>
          <a:p>
            <a:pPr marL="114300" indent="0">
              <a:buNone/>
            </a:pPr>
            <a:r>
              <a:rPr lang="en-CA" sz="2400" i="1" dirty="0" err="1" smtClean="0"/>
              <a:t>Intergold</a:t>
            </a:r>
            <a:r>
              <a:rPr lang="en-CA" sz="2400" i="1" dirty="0" smtClean="0"/>
              <a:t> </a:t>
            </a:r>
            <a:r>
              <a:rPr lang="en-CA" sz="2400" i="1" dirty="0"/>
              <a:t>Limited v Doherty</a:t>
            </a:r>
            <a:r>
              <a:rPr lang="en-CA" sz="2400" dirty="0"/>
              <a:t>, 2002 </a:t>
            </a:r>
            <a:r>
              <a:rPr lang="en-CA" sz="2400" dirty="0" err="1"/>
              <a:t>CanLII</a:t>
            </a:r>
            <a:r>
              <a:rPr lang="en-CA" sz="2400" dirty="0"/>
              <a:t> 61443 (CA </a:t>
            </a:r>
            <a:r>
              <a:rPr lang="en-CA" sz="2400" dirty="0" smtClean="0"/>
              <a:t>TMOB)</a:t>
            </a:r>
            <a:endParaRPr lang="en-CA" sz="2400" u="sng" dirty="0"/>
          </a:p>
          <a:p>
            <a:pPr marL="114300" indent="0">
              <a:buNone/>
            </a:pPr>
            <a:endParaRPr lang="en-CA" sz="2400" dirty="0" smtClean="0"/>
          </a:p>
          <a:p>
            <a:pPr marL="114300" indent="0">
              <a:buNone/>
            </a:pPr>
            <a:r>
              <a:rPr lang="en-CA" sz="2400" dirty="0" err="1" smtClean="0"/>
              <a:t>Déposé</a:t>
            </a:r>
            <a:r>
              <a:rPr lang="en-CA" sz="2400" dirty="0" smtClean="0"/>
              <a:t> </a:t>
            </a:r>
            <a:r>
              <a:rPr lang="en-CA" sz="2400" dirty="0" err="1" smtClean="0"/>
              <a:t>comme</a:t>
            </a:r>
            <a:r>
              <a:rPr lang="en-CA" sz="2400" dirty="0" smtClean="0"/>
              <a:t> marque à 3D, </a:t>
            </a:r>
            <a:r>
              <a:rPr lang="en-CA" sz="2400" dirty="0" err="1" smtClean="0"/>
              <a:t>l’enregistrement</a:t>
            </a:r>
            <a:r>
              <a:rPr lang="en-CA" sz="2400" dirty="0" smtClean="0"/>
              <a:t> </a:t>
            </a:r>
            <a:r>
              <a:rPr lang="en-CA" sz="2400" dirty="0" err="1" smtClean="0"/>
              <a:t>est</a:t>
            </a:r>
            <a:r>
              <a:rPr lang="en-CA" sz="2400" dirty="0" smtClean="0"/>
              <a:t> </a:t>
            </a:r>
            <a:r>
              <a:rPr lang="en-CA" sz="2400" dirty="0" err="1" smtClean="0"/>
              <a:t>refusé</a:t>
            </a:r>
            <a:r>
              <a:rPr lang="en-CA" sz="2400" dirty="0" smtClean="0"/>
              <a:t> au motif </a:t>
            </a:r>
            <a:r>
              <a:rPr lang="en-CA" sz="2400" dirty="0" err="1" smtClean="0"/>
              <a:t>qu’il</a:t>
            </a:r>
            <a:r>
              <a:rPr lang="en-CA" sz="2400" dirty="0" smtClean="0"/>
              <a:t> </a:t>
            </a:r>
            <a:r>
              <a:rPr lang="en-CA" sz="2400" dirty="0" err="1" smtClean="0"/>
              <a:t>s’agit</a:t>
            </a:r>
            <a:r>
              <a:rPr lang="en-CA" sz="2400" dirty="0" smtClean="0"/>
              <a:t> </a:t>
            </a:r>
            <a:r>
              <a:rPr lang="en-CA" sz="2400" dirty="0" err="1" smtClean="0"/>
              <a:t>en</a:t>
            </a:r>
            <a:r>
              <a:rPr lang="en-CA" sz="2400" dirty="0" smtClean="0"/>
              <a:t> </a:t>
            </a:r>
            <a:r>
              <a:rPr lang="en-CA" sz="2400" dirty="0" err="1" smtClean="0"/>
              <a:t>réalité</a:t>
            </a:r>
            <a:r>
              <a:rPr lang="en-CA" sz="2400" dirty="0" smtClean="0"/>
              <a:t> d’un </a:t>
            </a:r>
            <a:r>
              <a:rPr lang="en-CA" sz="2400" dirty="0" err="1" smtClean="0"/>
              <a:t>signe</a:t>
            </a:r>
            <a:r>
              <a:rPr lang="en-CA" sz="2400" dirty="0" smtClean="0"/>
              <a:t> </a:t>
            </a:r>
            <a:r>
              <a:rPr lang="en-CA" sz="2400" dirty="0" err="1" smtClean="0"/>
              <a:t>distinctif</a:t>
            </a:r>
            <a:r>
              <a:rPr lang="en-CA" sz="2400" dirty="0" smtClean="0"/>
              <a:t> – marque a fait </a:t>
            </a:r>
            <a:r>
              <a:rPr lang="en-CA" sz="2400" dirty="0" err="1" smtClean="0"/>
              <a:t>l’objet</a:t>
            </a:r>
            <a:r>
              <a:rPr lang="en-CA" sz="2400" dirty="0" smtClean="0"/>
              <a:t> d’un </a:t>
            </a:r>
            <a:r>
              <a:rPr lang="en-CA" sz="2400" dirty="0" err="1" smtClean="0"/>
              <a:t>enregistrement</a:t>
            </a:r>
            <a:r>
              <a:rPr lang="en-CA" sz="2400" dirty="0" smtClean="0"/>
              <a:t> de </a:t>
            </a:r>
            <a:r>
              <a:rPr lang="en-CA" sz="2400" dirty="0" err="1" smtClean="0"/>
              <a:t>dessin</a:t>
            </a:r>
            <a:r>
              <a:rPr lang="en-CA" sz="2400" dirty="0" smtClean="0"/>
              <a:t> </a:t>
            </a:r>
            <a:r>
              <a:rPr lang="en-CA" sz="2400" dirty="0" err="1" smtClean="0"/>
              <a:t>industriel</a:t>
            </a:r>
            <a:endParaRPr lang="en-CA" sz="2400" dirty="0" smtClean="0"/>
          </a:p>
        </p:txBody>
      </p:sp>
      <p:pic>
        <p:nvPicPr>
          <p:cNvPr id="4" name="Image 3" descr="http://www.canlii.org/canlii-dynamic/en/ca/tmob/doc/2002/2002canlii61443/image001.jpg"/>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060848"/>
            <a:ext cx="1371600" cy="984250"/>
          </a:xfrm>
          <a:prstGeom prst="rect">
            <a:avLst/>
          </a:prstGeom>
          <a:noFill/>
          <a:ln>
            <a:noFill/>
          </a:ln>
        </p:spPr>
      </p:pic>
    </p:spTree>
    <p:extLst>
      <p:ext uri="{BB962C8B-B14F-4D97-AF65-F5344CB8AC3E}">
        <p14:creationId xmlns:p14="http://schemas.microsoft.com/office/powerpoint/2010/main" val="16222379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467544" y="1337320"/>
            <a:ext cx="7620000" cy="4972000"/>
          </a:xfrm>
        </p:spPr>
        <p:txBody>
          <a:bodyPr>
            <a:normAutofit/>
          </a:bodyPr>
          <a:lstStyle/>
          <a:p>
            <a:pPr marL="114300" indent="0">
              <a:buNone/>
            </a:pPr>
            <a:r>
              <a:rPr lang="fr-CA" sz="2400" b="1" u="sng" cap="small" dirty="0" smtClean="0"/>
              <a:t>Décisions « </a:t>
            </a:r>
            <a:r>
              <a:rPr lang="fr-CA" sz="2400" b="1" u="sng" cap="small" dirty="0" err="1" smtClean="0"/>
              <a:t>Intergold</a:t>
            </a:r>
            <a:r>
              <a:rPr lang="fr-CA" sz="2400" b="1" u="sng" cap="small" dirty="0" smtClean="0"/>
              <a:t> » liées:</a:t>
            </a:r>
          </a:p>
          <a:p>
            <a:pPr marL="114300" indent="0">
              <a:buNone/>
            </a:pPr>
            <a:endParaRPr lang="fr-CA" sz="2400" b="1" u="sng" cap="small" dirty="0"/>
          </a:p>
          <a:p>
            <a:r>
              <a:rPr lang="en-CA" sz="2400" i="1" dirty="0" err="1"/>
              <a:t>Intergold</a:t>
            </a:r>
            <a:r>
              <a:rPr lang="en-CA" sz="2400" i="1" dirty="0"/>
              <a:t> Limited v Doherty</a:t>
            </a:r>
            <a:r>
              <a:rPr lang="en-CA" sz="2400" dirty="0"/>
              <a:t>, 2002 </a:t>
            </a:r>
            <a:r>
              <a:rPr lang="en-CA" sz="2400" dirty="0" err="1"/>
              <a:t>CanLII</a:t>
            </a:r>
            <a:r>
              <a:rPr lang="en-CA" sz="2400" dirty="0"/>
              <a:t> 61444 (CA </a:t>
            </a:r>
            <a:r>
              <a:rPr lang="en-CA" sz="2400" dirty="0" smtClean="0"/>
              <a:t>TMOB)</a:t>
            </a:r>
          </a:p>
          <a:p>
            <a:pPr marL="411480" lvl="1" indent="0">
              <a:buNone/>
            </a:pPr>
            <a:r>
              <a:rPr lang="en-CA" dirty="0" smtClean="0"/>
              <a:t>				T </a:t>
            </a:r>
            <a:r>
              <a:rPr lang="en-CA" dirty="0" err="1" smtClean="0"/>
              <a:t>stylisé</a:t>
            </a:r>
            <a:r>
              <a:rPr lang="en-CA" dirty="0" smtClean="0"/>
              <a:t> pour “Teachers”</a:t>
            </a:r>
          </a:p>
          <a:p>
            <a:endParaRPr lang="en-CA" sz="2400" dirty="0"/>
          </a:p>
          <a:p>
            <a:endParaRPr lang="en-CA" sz="2400" dirty="0" smtClean="0"/>
          </a:p>
          <a:p>
            <a:r>
              <a:rPr lang="en-CA" sz="2400" i="1" dirty="0" err="1" smtClean="0"/>
              <a:t>Intergold</a:t>
            </a:r>
            <a:r>
              <a:rPr lang="en-CA" sz="2400" i="1" dirty="0" smtClean="0"/>
              <a:t> </a:t>
            </a:r>
            <a:r>
              <a:rPr lang="en-CA" sz="2400" i="1" dirty="0"/>
              <a:t>Limited v Doherty</a:t>
            </a:r>
            <a:r>
              <a:rPr lang="en-CA" sz="2400" dirty="0"/>
              <a:t>, 2002 </a:t>
            </a:r>
            <a:r>
              <a:rPr lang="en-CA" sz="2400" dirty="0" err="1"/>
              <a:t>CanLII</a:t>
            </a:r>
            <a:r>
              <a:rPr lang="en-CA" sz="2400" dirty="0"/>
              <a:t> </a:t>
            </a:r>
            <a:r>
              <a:rPr lang="en-CA" sz="2400" dirty="0" smtClean="0"/>
              <a:t>61445 </a:t>
            </a:r>
            <a:r>
              <a:rPr lang="en-CA" sz="2400" dirty="0"/>
              <a:t>(CA TMOB</a:t>
            </a:r>
            <a:r>
              <a:rPr lang="en-CA" sz="2400" dirty="0" smtClean="0"/>
              <a:t>)</a:t>
            </a:r>
          </a:p>
          <a:p>
            <a:pPr marL="2103120" lvl="8" indent="0">
              <a:buNone/>
            </a:pPr>
            <a:r>
              <a:rPr lang="en-CA" dirty="0" smtClean="0"/>
              <a:t>		</a:t>
            </a:r>
            <a:r>
              <a:rPr lang="en-CA" sz="2000" dirty="0"/>
              <a:t>M</a:t>
            </a:r>
            <a:r>
              <a:rPr lang="en-CA" sz="2000" dirty="0" smtClean="0"/>
              <a:t> </a:t>
            </a:r>
            <a:r>
              <a:rPr lang="en-CA" sz="2000" dirty="0" err="1"/>
              <a:t>stylisé</a:t>
            </a:r>
            <a:r>
              <a:rPr lang="en-CA" sz="2000" dirty="0"/>
              <a:t> pour </a:t>
            </a:r>
            <a:r>
              <a:rPr lang="en-CA" sz="2000" dirty="0" smtClean="0"/>
              <a:t>“Morality”</a:t>
            </a:r>
            <a:endParaRPr lang="en-CA" sz="2000" dirty="0"/>
          </a:p>
          <a:p>
            <a:pPr lvl="8"/>
            <a:endParaRPr lang="fr-CA" sz="2000" dirty="0" smtClean="0"/>
          </a:p>
        </p:txBody>
      </p:sp>
      <p:pic>
        <p:nvPicPr>
          <p:cNvPr id="5" name="Image 4" descr="http://www.canlii.org/canlii-dynamic/en/ca/tmob/doc/2002/2002canlii61444/image001.jpg"/>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708920"/>
            <a:ext cx="1371600" cy="1009650"/>
          </a:xfrm>
          <a:prstGeom prst="rect">
            <a:avLst/>
          </a:prstGeom>
          <a:noFill/>
          <a:ln>
            <a:noFill/>
          </a:ln>
        </p:spPr>
      </p:pic>
      <p:pic>
        <p:nvPicPr>
          <p:cNvPr id="6" name="Image 5" descr="http://www.canlii.org/canlii-dynamic/en/ca/tmob/doc/2002/2002canlii61445/image001.jpg"/>
          <p:cNvPicPr/>
          <p:nvPr/>
        </p:nvPicPr>
        <p:blipFill>
          <a:blip r:embed="rId3">
            <a:extLst>
              <a:ext uri="{28A0092B-C50C-407E-A947-70E740481C1C}">
                <a14:useLocalDpi xmlns:a14="http://schemas.microsoft.com/office/drawing/2010/main" val="0"/>
              </a:ext>
            </a:extLst>
          </a:blip>
          <a:srcRect/>
          <a:stretch>
            <a:fillRect/>
          </a:stretch>
        </p:blipFill>
        <p:spPr bwMode="auto">
          <a:xfrm>
            <a:off x="2411760" y="4941168"/>
            <a:ext cx="1371600" cy="927100"/>
          </a:xfrm>
          <a:prstGeom prst="rect">
            <a:avLst/>
          </a:prstGeom>
          <a:noFill/>
          <a:ln>
            <a:noFill/>
          </a:ln>
        </p:spPr>
      </p:pic>
    </p:spTree>
    <p:extLst>
      <p:ext uri="{BB962C8B-B14F-4D97-AF65-F5344CB8AC3E}">
        <p14:creationId xmlns:p14="http://schemas.microsoft.com/office/powerpoint/2010/main" val="32042972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7620000" cy="5276056"/>
          </a:xfrm>
        </p:spPr>
        <p:txBody>
          <a:bodyPr>
            <a:normAutofit lnSpcReduction="10000"/>
          </a:bodyPr>
          <a:lstStyle/>
          <a:p>
            <a:pPr marL="114300" indent="0">
              <a:buNone/>
            </a:pPr>
            <a:r>
              <a:rPr lang="fr-CA" i="1" dirty="0" err="1" smtClean="0"/>
              <a:t>Apotex</a:t>
            </a:r>
            <a:r>
              <a:rPr lang="fr-CA" i="1" dirty="0" smtClean="0"/>
              <a:t> </a:t>
            </a:r>
            <a:r>
              <a:rPr lang="fr-CA" i="1" dirty="0"/>
              <a:t>Inc c. Monsanto Canada Inc. </a:t>
            </a:r>
            <a:r>
              <a:rPr lang="fr-CA" dirty="0"/>
              <a:t>(2000), </a:t>
            </a:r>
            <a:r>
              <a:rPr lang="fr-CA" dirty="0">
                <a:hlinkClick r:id="rId2"/>
              </a:rPr>
              <a:t>2000 </a:t>
            </a:r>
            <a:r>
              <a:rPr lang="fr-CA" dirty="0" err="1">
                <a:hlinkClick r:id="rId2"/>
              </a:rPr>
              <a:t>CanLII</a:t>
            </a:r>
            <a:r>
              <a:rPr lang="fr-CA" dirty="0">
                <a:hlinkClick r:id="rId2"/>
              </a:rPr>
              <a:t> 15165 (CF)</a:t>
            </a:r>
            <a:r>
              <a:rPr lang="fr-CA" dirty="0"/>
              <a:t>, 6 CPR (4th) 26 (CFPI), </a:t>
            </a:r>
            <a:r>
              <a:rPr lang="fr-CA" dirty="0" smtClean="0"/>
              <a:t>J. Rouleau , pages</a:t>
            </a:r>
            <a:r>
              <a:rPr lang="fr-CA" dirty="0"/>
              <a:t> 31-32 : </a:t>
            </a:r>
          </a:p>
          <a:p>
            <a:pPr marL="114300" indent="0">
              <a:buNone/>
            </a:pPr>
            <a:r>
              <a:rPr lang="fr-CA" dirty="0"/>
              <a:t>D’abord, l’</a:t>
            </a:r>
            <a:r>
              <a:rPr lang="fr-CA" dirty="0">
                <a:hlinkClick r:id="rId3"/>
              </a:rPr>
              <a:t>alinéa 30</a:t>
            </a:r>
            <a:r>
              <a:rPr lang="fr-CA" dirty="0"/>
              <a:t>(h) de la </a:t>
            </a:r>
            <a:r>
              <a:rPr lang="fr-CA" i="1" dirty="0">
                <a:hlinkClick r:id="rId4"/>
              </a:rPr>
              <a:t>Loi sur les marques de com</a:t>
            </a:r>
            <a:r>
              <a:rPr lang="fr-CA" dirty="0">
                <a:hlinkClick r:id="rId4"/>
              </a:rPr>
              <a:t>merce</a:t>
            </a:r>
            <a:r>
              <a:rPr lang="fr-CA" dirty="0"/>
              <a:t> énonce qu’une demande de marque de commerce doit contenir un dessin de la marque de commerce et le nombre de représentations exactes de la marque qui est prescrit. </a:t>
            </a:r>
            <a:r>
              <a:rPr lang="fr-CA" dirty="0" smtClean="0"/>
              <a:t>(…)  </a:t>
            </a:r>
            <a:r>
              <a:rPr lang="fr-CA" dirty="0"/>
              <a:t>Le dessin présenté doit être une représentation significative de la marque de la partie requérante dans le contexte de la description écrite figurant dans la demande et doit permettre de déterminer les limites tridimensionnelles du comprimé sur lequel la couleur est appliquée. </a:t>
            </a:r>
            <a:r>
              <a:rPr lang="fr-CA" dirty="0" smtClean="0"/>
              <a:t> (…)  exigences (…) fondées </a:t>
            </a:r>
            <a:r>
              <a:rPr lang="fr-CA" dirty="0"/>
              <a:t>sur le principe selon lequel l’enregistrement d’une marque </a:t>
            </a:r>
            <a:r>
              <a:rPr lang="fr-CA" dirty="0" smtClean="0"/>
              <a:t>(…) </a:t>
            </a:r>
            <a:r>
              <a:rPr lang="fr-CA" dirty="0"/>
              <a:t>constitue un monopole et que la portée de cet enregistrement doit donc être précise</a:t>
            </a:r>
            <a:r>
              <a:rPr lang="fr-CA" dirty="0" smtClean="0"/>
              <a:t>.</a:t>
            </a:r>
          </a:p>
          <a:p>
            <a:r>
              <a:rPr lang="fr-CA" dirty="0" smtClean="0"/>
              <a:t>Extrait tiré de l’affaire </a:t>
            </a:r>
            <a:r>
              <a:rPr lang="fr-CA" i="1" dirty="0"/>
              <a:t>Association canadienne du médicament c Pfizer </a:t>
            </a:r>
            <a:r>
              <a:rPr lang="fr-CA" i="1" dirty="0" err="1"/>
              <a:t>Products</a:t>
            </a:r>
            <a:r>
              <a:rPr lang="fr-CA" i="1" dirty="0"/>
              <a:t> Inc</a:t>
            </a:r>
            <a:r>
              <a:rPr lang="fr-CA" dirty="0"/>
              <a:t>, 2013 COMC 27 (</a:t>
            </a:r>
            <a:r>
              <a:rPr lang="fr-CA" dirty="0" err="1"/>
              <a:t>CanLII</a:t>
            </a:r>
            <a:r>
              <a:rPr lang="fr-CA" dirty="0"/>
              <a:t>), </a:t>
            </a:r>
            <a:r>
              <a:rPr lang="fr-CA" dirty="0" smtClean="0"/>
              <a:t>par. 47</a:t>
            </a:r>
            <a:endParaRPr lang="fr-CA" dirty="0"/>
          </a:p>
          <a:p>
            <a:endParaRPr lang="fr-CA" dirty="0"/>
          </a:p>
        </p:txBody>
      </p:sp>
      <p:sp>
        <p:nvSpPr>
          <p:cNvPr id="4" name="Titre 1"/>
          <p:cNvSpPr>
            <a:spLocks noGrp="1"/>
          </p:cNvSpPr>
          <p:nvPr>
            <p:ph type="title"/>
          </p:nvPr>
        </p:nvSpPr>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Tree>
    <p:extLst>
      <p:ext uri="{BB962C8B-B14F-4D97-AF65-F5344CB8AC3E}">
        <p14:creationId xmlns:p14="http://schemas.microsoft.com/office/powerpoint/2010/main" val="1920289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lgn="just">
              <a:buNone/>
            </a:pPr>
            <a:r>
              <a:rPr lang="fr-CA" sz="2400" dirty="0" smtClean="0"/>
              <a:t>Association </a:t>
            </a:r>
            <a:r>
              <a:rPr lang="fr-CA" sz="2400" dirty="0"/>
              <a:t>canadienne du médicament c Pfizer </a:t>
            </a:r>
            <a:r>
              <a:rPr lang="fr-CA" sz="2400" dirty="0" err="1"/>
              <a:t>Products</a:t>
            </a:r>
            <a:r>
              <a:rPr lang="fr-CA" sz="2400" dirty="0"/>
              <a:t> Inc, 2013 COMC 27, 23 janvier </a:t>
            </a:r>
            <a:r>
              <a:rPr lang="fr-CA" sz="2400" dirty="0" smtClean="0"/>
              <a:t>2013</a:t>
            </a:r>
          </a:p>
          <a:p>
            <a:pPr marL="114300" indent="0" algn="just">
              <a:buNone/>
            </a:pPr>
            <a:endParaRPr lang="fr-CA" sz="2400" dirty="0"/>
          </a:p>
          <a:p>
            <a:pPr marL="114300" indent="0" algn="just">
              <a:buNone/>
            </a:pPr>
            <a:r>
              <a:rPr lang="fr-CA" sz="2400" dirty="0" smtClean="0"/>
              <a:t>VIAGRA – description de la marque et dessins</a:t>
            </a:r>
          </a:p>
          <a:p>
            <a:pPr marL="114300" indent="0" algn="just">
              <a:buNone/>
            </a:pPr>
            <a:r>
              <a:rPr lang="fr-CA" sz="2000" b="1" i="1" dirty="0" smtClean="0"/>
              <a:t>La marque </a:t>
            </a:r>
            <a:r>
              <a:rPr lang="fr-CA" sz="2000" b="1" i="1" dirty="0"/>
              <a:t>de commerce est en bleu sur toute la surface visible du comprimé illustré dans le dessin ci-joint. </a:t>
            </a:r>
            <a:endParaRPr lang="fr-CA" sz="2400" b="1" i="1" dirty="0"/>
          </a:p>
          <a:p>
            <a:pPr marL="114300" indent="0" algn="just">
              <a:buNone/>
            </a:pPr>
            <a:endParaRPr lang="fr-CA" sz="2400" dirty="0" smtClean="0"/>
          </a:p>
        </p:txBody>
      </p:sp>
      <p:pic>
        <p:nvPicPr>
          <p:cNvPr id="4" name="Image 3" descr="MISCELLANEOUS THREE DIMENSIONAL DESIGN"/>
          <p:cNvPicPr/>
          <p:nvPr/>
        </p:nvPicPr>
        <p:blipFill>
          <a:blip r:embed="rId2">
            <a:extLst>
              <a:ext uri="{28A0092B-C50C-407E-A947-70E740481C1C}">
                <a14:useLocalDpi xmlns:a14="http://schemas.microsoft.com/office/drawing/2010/main" val="0"/>
              </a:ext>
            </a:extLst>
          </a:blip>
          <a:srcRect/>
          <a:stretch>
            <a:fillRect/>
          </a:stretch>
        </p:blipFill>
        <p:spPr bwMode="auto">
          <a:xfrm>
            <a:off x="4785396" y="4214992"/>
            <a:ext cx="2300917" cy="1872208"/>
          </a:xfrm>
          <a:prstGeom prst="rect">
            <a:avLst/>
          </a:prstGeom>
          <a:noFill/>
          <a:ln>
            <a:noFill/>
          </a:ln>
        </p:spPr>
      </p:pic>
      <p:pic>
        <p:nvPicPr>
          <p:cNvPr id="5" name="Image 4" descr="http://www.canlii.org/canlii-dynamic/fr/ca/comc/doc/2013/2013comc27/image004.jpg"/>
          <p:cNvPicPr/>
          <p:nvPr/>
        </p:nvPicPr>
        <p:blipFill>
          <a:blip r:embed="rId3">
            <a:extLst>
              <a:ext uri="{28A0092B-C50C-407E-A947-70E740481C1C}">
                <a14:useLocalDpi xmlns:a14="http://schemas.microsoft.com/office/drawing/2010/main" val="0"/>
              </a:ext>
            </a:extLst>
          </a:blip>
          <a:srcRect/>
          <a:stretch>
            <a:fillRect/>
          </a:stretch>
        </p:blipFill>
        <p:spPr bwMode="auto">
          <a:xfrm>
            <a:off x="755576" y="4214992"/>
            <a:ext cx="2076450" cy="1631950"/>
          </a:xfrm>
          <a:prstGeom prst="rect">
            <a:avLst/>
          </a:prstGeom>
          <a:noFill/>
          <a:ln>
            <a:noFill/>
          </a:ln>
        </p:spPr>
      </p:pic>
    </p:spTree>
    <p:extLst>
      <p:ext uri="{BB962C8B-B14F-4D97-AF65-F5344CB8AC3E}">
        <p14:creationId xmlns:p14="http://schemas.microsoft.com/office/powerpoint/2010/main" val="26263620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lgn="just">
              <a:buNone/>
            </a:pPr>
            <a:r>
              <a:rPr lang="fr-CA" sz="2400" dirty="0" smtClean="0"/>
              <a:t>ACM c </a:t>
            </a:r>
            <a:r>
              <a:rPr lang="fr-CA" sz="2400" dirty="0"/>
              <a:t>Pfizer </a:t>
            </a:r>
            <a:r>
              <a:rPr lang="fr-CA" sz="2400" dirty="0" err="1"/>
              <a:t>Products</a:t>
            </a:r>
            <a:r>
              <a:rPr lang="fr-CA" sz="2400" dirty="0"/>
              <a:t> </a:t>
            </a:r>
            <a:r>
              <a:rPr lang="fr-CA" sz="2400" dirty="0" smtClean="0"/>
              <a:t>Inc.</a:t>
            </a:r>
          </a:p>
          <a:p>
            <a:pPr marL="114300" indent="0" algn="just">
              <a:buNone/>
            </a:pPr>
            <a:endParaRPr lang="fr-CA" sz="2400" dirty="0" smtClean="0"/>
          </a:p>
          <a:p>
            <a:pPr marL="114300" indent="0" algn="just">
              <a:buNone/>
            </a:pPr>
            <a:r>
              <a:rPr lang="fr-CA" sz="2400" dirty="0" smtClean="0"/>
              <a:t> </a:t>
            </a:r>
            <a:r>
              <a:rPr lang="fr-CA" sz="2400" b="1" dirty="0" smtClean="0"/>
              <a:t>Motif d’opposition à l’effet que les dessins sont imprécis - art. 30.h) – rejeté </a:t>
            </a:r>
          </a:p>
          <a:p>
            <a:pPr marL="114300" indent="0" algn="just">
              <a:buNone/>
            </a:pPr>
            <a:r>
              <a:rPr lang="fr-CA" sz="2400" dirty="0" smtClean="0"/>
              <a:t>« (…) la </a:t>
            </a:r>
            <a:r>
              <a:rPr lang="fr-CA" sz="2400" dirty="0"/>
              <a:t>demande </a:t>
            </a:r>
            <a:r>
              <a:rPr lang="fr-CA" sz="2400" dirty="0" smtClean="0"/>
              <a:t>(…) comporte </a:t>
            </a:r>
            <a:r>
              <a:rPr lang="fr-CA" sz="2400" dirty="0"/>
              <a:t>une représentation significative de la Marque. Le dessin et la description « la couleur bleue appliquée à toute la surface visible du comprimé indiqué sur le dessin ci-joint » indiquent que la Marque est la couleur bleue telle qu’appliquée à la surface visible du comprimé plutôt que le comprimé lui-même. Les limites de la Marque sont clairement définies par le dessin et la </a:t>
            </a:r>
            <a:r>
              <a:rPr lang="fr-CA" sz="2400" dirty="0" smtClean="0"/>
              <a:t>description. » par. 56</a:t>
            </a:r>
          </a:p>
        </p:txBody>
      </p:sp>
    </p:spTree>
    <p:extLst>
      <p:ext uri="{BB962C8B-B14F-4D97-AF65-F5344CB8AC3E}">
        <p14:creationId xmlns:p14="http://schemas.microsoft.com/office/powerpoint/2010/main" val="20968332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lgn="just">
              <a:buNone/>
            </a:pPr>
            <a:r>
              <a:rPr lang="fr-CA" sz="2400" dirty="0" smtClean="0"/>
              <a:t>ACM c </a:t>
            </a:r>
            <a:r>
              <a:rPr lang="fr-CA" sz="2400" dirty="0"/>
              <a:t>Pfizer </a:t>
            </a:r>
            <a:r>
              <a:rPr lang="fr-CA" sz="2400" dirty="0" err="1"/>
              <a:t>Products</a:t>
            </a:r>
            <a:r>
              <a:rPr lang="fr-CA" sz="2400" dirty="0"/>
              <a:t> </a:t>
            </a:r>
            <a:r>
              <a:rPr lang="fr-CA" sz="2400" dirty="0" smtClean="0"/>
              <a:t>Inc.</a:t>
            </a:r>
          </a:p>
          <a:p>
            <a:pPr marL="114300" indent="0" algn="just">
              <a:buNone/>
            </a:pPr>
            <a:endParaRPr lang="fr-CA" sz="2400" dirty="0" smtClean="0"/>
          </a:p>
          <a:p>
            <a:pPr marL="114300" indent="0" algn="just">
              <a:buNone/>
            </a:pPr>
            <a:r>
              <a:rPr lang="fr-CA" sz="2400" dirty="0" smtClean="0"/>
              <a:t> </a:t>
            </a:r>
            <a:r>
              <a:rPr lang="fr-CA" sz="2400" b="1" dirty="0" smtClean="0"/>
              <a:t>Motif d’opposition à l’effet que la marque est un signe distinctif plutôt qu’une marque ordinaire – rejeté</a:t>
            </a:r>
          </a:p>
          <a:p>
            <a:pPr marL="114300" indent="0" algn="just">
              <a:buNone/>
            </a:pPr>
            <a:r>
              <a:rPr lang="fr-CA" sz="2400" dirty="0" smtClean="0"/>
              <a:t>« (…) [selon l’opposante]la </a:t>
            </a:r>
            <a:r>
              <a:rPr lang="fr-CA" sz="2400" dirty="0"/>
              <a:t>Marque n’est pas enregistrable, car elle constitue un caractère distinctif dirigé vers la forme des </a:t>
            </a:r>
            <a:r>
              <a:rPr lang="fr-CA" sz="2400" dirty="0" smtClean="0"/>
              <a:t>marchandises</a:t>
            </a:r>
            <a:r>
              <a:rPr lang="fr-CA" sz="2400" dirty="0"/>
              <a:t>, ces dernières étant d’une couleur particulière. </a:t>
            </a:r>
            <a:r>
              <a:rPr lang="fr-CA" sz="2400" dirty="0" smtClean="0"/>
              <a:t>(…) la </a:t>
            </a:r>
            <a:r>
              <a:rPr lang="fr-CA" sz="2400" dirty="0"/>
              <a:t>Cour fédérale et le registraire ont soutenu qu’une couleur particulière appliquée à une forme particulière de comprimé constitue l’objet adéquat d’une marque de commerce et non un caractère </a:t>
            </a:r>
            <a:r>
              <a:rPr lang="fr-CA" sz="2400" dirty="0" smtClean="0"/>
              <a:t>distinctif. » par. 64</a:t>
            </a:r>
          </a:p>
          <a:p>
            <a:pPr marL="114300" indent="0" algn="just">
              <a:buNone/>
            </a:pPr>
            <a:endParaRPr lang="fr-CA" sz="2400" b="1" dirty="0" smtClean="0"/>
          </a:p>
        </p:txBody>
      </p:sp>
    </p:spTree>
    <p:extLst>
      <p:ext uri="{BB962C8B-B14F-4D97-AF65-F5344CB8AC3E}">
        <p14:creationId xmlns:p14="http://schemas.microsoft.com/office/powerpoint/2010/main" val="22195174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lgn="just">
              <a:buNone/>
            </a:pPr>
            <a:r>
              <a:rPr lang="fr-FR" sz="2400" i="1" dirty="0" smtClean="0"/>
              <a:t>Smith</a:t>
            </a:r>
            <a:r>
              <a:rPr lang="fr-FR" sz="2400" i="1" dirty="0"/>
              <a:t>, Kline &amp; French c. Registraire des marques de commerce </a:t>
            </a:r>
            <a:r>
              <a:rPr lang="fr-CA" sz="2400" dirty="0" smtClean="0"/>
              <a:t>[1987</a:t>
            </a:r>
            <a:r>
              <a:rPr lang="fr-CA" sz="2400" dirty="0"/>
              <a:t>] 2 C.F. 628 (C.F. 1</a:t>
            </a:r>
            <a:r>
              <a:rPr lang="fr-CA" sz="2400" baseline="30000" dirty="0"/>
              <a:t>re</a:t>
            </a:r>
            <a:r>
              <a:rPr lang="fr-CA" sz="2400" dirty="0"/>
              <a:t> </a:t>
            </a:r>
            <a:r>
              <a:rPr lang="fr-CA" sz="2400" dirty="0" err="1"/>
              <a:t>inst</a:t>
            </a:r>
            <a:r>
              <a:rPr lang="fr-CA" sz="2400" dirty="0" smtClean="0"/>
              <a:t>.)</a:t>
            </a:r>
          </a:p>
          <a:p>
            <a:pPr marL="114300" indent="0" algn="just">
              <a:buNone/>
            </a:pPr>
            <a:endParaRPr lang="fr-CA" sz="2400" dirty="0"/>
          </a:p>
          <a:p>
            <a:pPr algn="just"/>
            <a:r>
              <a:rPr lang="fr-CA" sz="2400" dirty="0"/>
              <a:t>une marque de commerce consistant uniquement en une ou plusieurs couleurs appliquées sur toute la surface visible d’un objet en trois dimensions particulier est considérée comme une marque de commerce ordinaire, et non pas comme un signe distinctif</a:t>
            </a:r>
            <a:r>
              <a:rPr lang="fr-CA" sz="2400" dirty="0" smtClean="0"/>
              <a:t>.</a:t>
            </a:r>
          </a:p>
          <a:p>
            <a:pPr marL="114300" indent="0">
              <a:buNone/>
            </a:pP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2137294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u="sng" dirty="0" smtClean="0">
                <a:latin typeface="Arial" pitchFamily="34" charset="0"/>
                <a:cs typeface="Times New Roman" pitchFamily="18" charset="0"/>
              </a:rPr>
              <a:t>  </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Comment </a:t>
            </a:r>
            <a:r>
              <a:rPr lang="fr-CA" sz="2400" b="1" u="sng" cap="small" dirty="0"/>
              <a:t>la marque tridimensionnelle s’apprécie :  </a:t>
            </a:r>
            <a:endParaRPr lang="fr-CA" sz="2400" dirty="0"/>
          </a:p>
          <a:p>
            <a:pPr marL="114300" indent="0" algn="just">
              <a:buNone/>
            </a:pPr>
            <a:endParaRPr lang="fr-CA" sz="2400" dirty="0" smtClean="0"/>
          </a:p>
          <a:p>
            <a:pPr algn="just"/>
            <a:r>
              <a:rPr lang="fr-CA" sz="2400" dirty="0" smtClean="0"/>
              <a:t>Par élimination:  si </a:t>
            </a:r>
            <a:r>
              <a:rPr lang="fr-CA" sz="2400" dirty="0"/>
              <a:t>ce n’est pas un signe distinctif, c’est une marque tridimensionnelle – (Manuel :  </a:t>
            </a:r>
            <a:r>
              <a:rPr lang="fr-CA" sz="2400" dirty="0" smtClean="0"/>
              <a:t>IV.3)</a:t>
            </a:r>
          </a:p>
          <a:p>
            <a:pPr algn="just"/>
            <a:r>
              <a:rPr lang="fr-CA" sz="2400" b="1" u="sng" dirty="0" smtClean="0"/>
              <a:t>Ne peut </a:t>
            </a:r>
            <a:r>
              <a:rPr lang="fr-CA" sz="2400" dirty="0"/>
              <a:t>occuper </a:t>
            </a:r>
            <a:r>
              <a:rPr lang="fr-CA" sz="2400" dirty="0" smtClean="0"/>
              <a:t>la double fonction de signe distinctif et de marque 3D; elle est l’une ou l’autre</a:t>
            </a:r>
          </a:p>
          <a:p>
            <a:pPr algn="just"/>
            <a:r>
              <a:rPr lang="fr-CA" sz="2400" dirty="0" smtClean="0"/>
              <a:t>Non optionnel</a:t>
            </a:r>
          </a:p>
          <a:p>
            <a:pPr algn="just"/>
            <a:r>
              <a:rPr lang="fr-CA" sz="2400" dirty="0" smtClean="0"/>
              <a:t>Le Registraire peut juger de son propre chef que la marque est un </a:t>
            </a:r>
            <a:r>
              <a:rPr lang="fr-CA" sz="2400" i="1" dirty="0" smtClean="0"/>
              <a:t>signe distinctif </a:t>
            </a:r>
            <a:r>
              <a:rPr lang="fr-CA" sz="2400" dirty="0" smtClean="0"/>
              <a:t>et la traiter ainsi</a:t>
            </a:r>
          </a:p>
          <a:p>
            <a:pPr marL="114300" indent="0">
              <a:buNone/>
            </a:pP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3670328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smtClean="0">
                <a:cs typeface="Times New Roman" pitchFamily="18" charset="0"/>
              </a:rPr>
              <a:t>Le signe distinctif</a:t>
            </a: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lgn="just">
              <a:buNone/>
            </a:pPr>
            <a:r>
              <a:rPr lang="fr-FR" sz="2400" i="1" dirty="0" smtClean="0"/>
              <a:t>Smith</a:t>
            </a:r>
            <a:r>
              <a:rPr lang="fr-FR" sz="2400" i="1" dirty="0"/>
              <a:t>, Kline &amp; French c. Registraire des marques de commerce </a:t>
            </a:r>
            <a:r>
              <a:rPr lang="fr-CA" sz="2400" dirty="0" smtClean="0"/>
              <a:t>[1987</a:t>
            </a:r>
            <a:r>
              <a:rPr lang="fr-CA" sz="2400" dirty="0"/>
              <a:t>] 2 C.F. 628 (C.F. 1</a:t>
            </a:r>
            <a:r>
              <a:rPr lang="fr-CA" sz="2400" baseline="30000" dirty="0"/>
              <a:t>re</a:t>
            </a:r>
            <a:r>
              <a:rPr lang="fr-CA" sz="2400" dirty="0"/>
              <a:t> </a:t>
            </a:r>
            <a:r>
              <a:rPr lang="fr-CA" sz="2400" dirty="0" err="1"/>
              <a:t>inst</a:t>
            </a:r>
            <a:r>
              <a:rPr lang="fr-CA" sz="2400" dirty="0"/>
              <a:t>.), </a:t>
            </a:r>
            <a:r>
              <a:rPr lang="fr-CA" sz="2400" dirty="0" smtClean="0"/>
              <a:t>p.631</a:t>
            </a:r>
            <a:r>
              <a:rPr lang="fr-FR" sz="2400" dirty="0" smtClean="0"/>
              <a:t>.</a:t>
            </a:r>
          </a:p>
          <a:p>
            <a:pPr marL="114300" indent="0" algn="just">
              <a:buNone/>
            </a:pPr>
            <a:endParaRPr lang="fr-CA" sz="2400" dirty="0"/>
          </a:p>
          <a:p>
            <a:pPr algn="just"/>
            <a:r>
              <a:rPr lang="fr-CA" sz="2400" dirty="0" smtClean="0"/>
              <a:t>« Le </a:t>
            </a:r>
            <a:r>
              <a:rPr lang="fr-CA" sz="2400" dirty="0"/>
              <a:t>signe distinctif consiste en un </a:t>
            </a:r>
            <a:r>
              <a:rPr lang="fr-CA" sz="2400" u="sng" dirty="0"/>
              <a:t>film</a:t>
            </a:r>
            <a:r>
              <a:rPr lang="fr-CA" sz="2400" dirty="0"/>
              <a:t> vert pâle recouvrant un comprimé </a:t>
            </a:r>
            <a:r>
              <a:rPr lang="fr-CA" sz="2400" dirty="0" err="1" smtClean="0"/>
              <a:t>bi‑convexe</a:t>
            </a:r>
            <a:r>
              <a:rPr lang="fr-CA" sz="2400" dirty="0" smtClean="0"/>
              <a:t> » </a:t>
            </a:r>
          </a:p>
          <a:p>
            <a:pPr algn="just"/>
            <a:r>
              <a:rPr lang="fr-CA" sz="2400" dirty="0" smtClean="0"/>
              <a:t>L’enregistrement revendiqué </a:t>
            </a:r>
            <a:r>
              <a:rPr lang="fr-CA" sz="2400" dirty="0"/>
              <a:t>pour </a:t>
            </a:r>
            <a:r>
              <a:rPr lang="fr-CA" sz="2400" b="1" u="sng" dirty="0"/>
              <a:t>l’emballage</a:t>
            </a:r>
            <a:r>
              <a:rPr lang="fr-CA" sz="2400" dirty="0"/>
              <a:t> comme </a:t>
            </a:r>
            <a:r>
              <a:rPr lang="fr-CA" sz="2400" dirty="0" smtClean="0"/>
              <a:t>signe distinctif est refusé.  La pellicule verte adhérait au comprimé et en était indissociable.</a:t>
            </a:r>
          </a:p>
          <a:p>
            <a:pPr marL="114300" indent="0">
              <a:buNone/>
            </a:pPr>
            <a:endParaRPr lang="fr-CA" sz="2400" dirty="0"/>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9489053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Le signe distinctif</a:t>
            </a:r>
            <a:r>
              <a:rPr lang="fr-CA" sz="4800" u="sng" dirty="0" smtClean="0">
                <a:latin typeface="Arial" pitchFamily="34" charset="0"/>
                <a:cs typeface="Times New Roman" pitchFamily="18" charset="0"/>
              </a:rPr>
              <a:t/>
            </a:r>
            <a:br>
              <a:rPr lang="fr-CA" sz="4800" u="sng"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buNone/>
            </a:pPr>
            <a:endParaRPr lang="fr-CA" sz="2400" b="1" u="sng" dirty="0" smtClean="0"/>
          </a:p>
          <a:p>
            <a:pPr marL="114300" indent="0">
              <a:buNone/>
            </a:pPr>
            <a:r>
              <a:rPr lang="fr-CA" sz="2400" dirty="0" err="1" smtClean="0"/>
              <a:t>Novopharm</a:t>
            </a:r>
            <a:r>
              <a:rPr lang="fr-CA" sz="2400" dirty="0" smtClean="0"/>
              <a:t> </a:t>
            </a:r>
            <a:r>
              <a:rPr lang="fr-CA" sz="2400" dirty="0"/>
              <a:t>Limited c. Pfizer </a:t>
            </a:r>
            <a:r>
              <a:rPr lang="fr-CA" sz="2400" dirty="0" err="1"/>
              <a:t>Products</a:t>
            </a:r>
            <a:r>
              <a:rPr lang="fr-CA" sz="2400" dirty="0"/>
              <a:t> Inc., 2009 </a:t>
            </a:r>
            <a:r>
              <a:rPr lang="fr-CA" sz="2400" dirty="0" err="1"/>
              <a:t>CanLII</a:t>
            </a:r>
            <a:r>
              <a:rPr lang="fr-CA" sz="2400" dirty="0"/>
              <a:t> 82127 (CA COMC</a:t>
            </a:r>
            <a:r>
              <a:rPr lang="fr-CA" sz="2400" dirty="0" smtClean="0"/>
              <a:t>) - </a:t>
            </a:r>
            <a:r>
              <a:rPr lang="fr-CA" sz="2400" b="1" dirty="0" smtClean="0"/>
              <a:t>VIAGRA TABLET DESIGN 100 mg</a:t>
            </a:r>
          </a:p>
          <a:p>
            <a:pPr marL="114300" indent="0" algn="just">
              <a:buNone/>
            </a:pPr>
            <a:endParaRPr lang="fr-CA" sz="2400" b="1" dirty="0"/>
          </a:p>
          <a:p>
            <a:pPr marL="114300" indent="0" algn="just">
              <a:buNone/>
            </a:pPr>
            <a:r>
              <a:rPr lang="fr-CA" sz="2400" b="1" dirty="0" smtClean="0"/>
              <a:t>La </a:t>
            </a:r>
            <a:r>
              <a:rPr lang="fr-CA" sz="2400" b="1" dirty="0"/>
              <a:t>couleur apposée sur la totalité d’une marchandise ne constitue pas un signe distinctif mais une marque </a:t>
            </a:r>
            <a:r>
              <a:rPr lang="fr-CA" sz="2400" b="1" dirty="0" smtClean="0"/>
              <a:t>ordinaire</a:t>
            </a:r>
            <a:r>
              <a:rPr lang="fr-CA" sz="2400" b="1" dirty="0"/>
              <a:t>.</a:t>
            </a:r>
            <a:endParaRPr lang="fr-CA" sz="2400" dirty="0"/>
          </a:p>
        </p:txBody>
      </p:sp>
    </p:spTree>
    <p:extLst>
      <p:ext uri="{BB962C8B-B14F-4D97-AF65-F5344CB8AC3E}">
        <p14:creationId xmlns:p14="http://schemas.microsoft.com/office/powerpoint/2010/main" val="14515248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buNone/>
            </a:pPr>
            <a:r>
              <a:rPr lang="en-CA" sz="2400" dirty="0" smtClean="0"/>
              <a:t>JTI-Macdonald </a:t>
            </a:r>
            <a:r>
              <a:rPr lang="en-CA" sz="2400" dirty="0"/>
              <a:t>TM Corp. v. Imperial Tobacco Products Limited, 2013 FC 608; T-1570-12, 6 </a:t>
            </a:r>
            <a:r>
              <a:rPr lang="en-CA" sz="2400" dirty="0" err="1"/>
              <a:t>juin</a:t>
            </a:r>
            <a:r>
              <a:rPr lang="en-CA" sz="2400" dirty="0"/>
              <a:t> 2013</a:t>
            </a:r>
            <a:endParaRPr lang="fr-CA" sz="2400" dirty="0"/>
          </a:p>
          <a:p>
            <a:pPr marL="114300" indent="0" algn="just">
              <a:buNone/>
            </a:pPr>
            <a:endParaRPr lang="fr-CA" sz="2400" dirty="0" smtClean="0"/>
          </a:p>
          <a:p>
            <a:pPr marL="114300" indent="0" algn="just">
              <a:buNone/>
            </a:pPr>
            <a:r>
              <a:rPr lang="fr-CA" sz="2400" b="1" dirty="0" smtClean="0">
                <a:solidFill>
                  <a:schemeClr val="accent6"/>
                </a:solidFill>
              </a:rPr>
              <a:t>PAQUET ORANGE</a:t>
            </a:r>
          </a:p>
          <a:p>
            <a:pPr marL="114300" indent="0" algn="just">
              <a:buNone/>
            </a:pPr>
            <a:endParaRPr lang="fr-CA" sz="2400" dirty="0"/>
          </a:p>
          <a:p>
            <a:pPr marL="114300" indent="0" algn="just">
              <a:buNone/>
            </a:pPr>
            <a:endParaRPr lang="fr-CA" sz="2400" dirty="0" smtClean="0"/>
          </a:p>
          <a:p>
            <a:pPr marL="114300" indent="0" algn="just">
              <a:buNone/>
            </a:pPr>
            <a:endParaRPr lang="fr-CA" sz="2400" dirty="0"/>
          </a:p>
          <a:p>
            <a:pPr marL="114300" indent="0" algn="just">
              <a:buNone/>
            </a:pPr>
            <a:endParaRPr lang="fr-CA" sz="2400" dirty="0" smtClean="0"/>
          </a:p>
        </p:txBody>
      </p:sp>
      <p:pic>
        <p:nvPicPr>
          <p:cNvPr id="5" name="Image 4" descr="Description : ORANGE PACKAGE DESIGN"/>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238848"/>
            <a:ext cx="1776730" cy="2651399"/>
          </a:xfrm>
          <a:prstGeom prst="rect">
            <a:avLst/>
          </a:prstGeom>
          <a:noFill/>
          <a:ln>
            <a:noFill/>
          </a:ln>
        </p:spPr>
      </p:pic>
    </p:spTree>
    <p:extLst>
      <p:ext uri="{BB962C8B-B14F-4D97-AF65-F5344CB8AC3E}">
        <p14:creationId xmlns:p14="http://schemas.microsoft.com/office/powerpoint/2010/main" val="279734245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buNone/>
            </a:pPr>
            <a:r>
              <a:rPr lang="en-CA" sz="2400" dirty="0" smtClean="0"/>
              <a:t>JTI-Macdonald </a:t>
            </a:r>
            <a:r>
              <a:rPr lang="en-CA" sz="2400" dirty="0"/>
              <a:t>TM Corp. v. Imperial Tobacco Products Limited, 2013 FC 608; T-1570-12, 6 </a:t>
            </a:r>
            <a:r>
              <a:rPr lang="en-CA" sz="2400" dirty="0" err="1"/>
              <a:t>juin</a:t>
            </a:r>
            <a:r>
              <a:rPr lang="en-CA" sz="2400" dirty="0"/>
              <a:t> </a:t>
            </a:r>
            <a:r>
              <a:rPr lang="en-CA" sz="2400" dirty="0" smtClean="0"/>
              <a:t>2013 </a:t>
            </a:r>
          </a:p>
          <a:p>
            <a:pPr marL="114300" indent="0">
              <a:buNone/>
            </a:pPr>
            <a:endParaRPr lang="en-CA" sz="2400" dirty="0" smtClean="0"/>
          </a:p>
          <a:p>
            <a:pPr marL="114300" indent="0">
              <a:buNone/>
            </a:pPr>
            <a:r>
              <a:rPr lang="fr-CA" sz="2400" b="1" dirty="0" smtClean="0">
                <a:solidFill>
                  <a:schemeClr val="accent6"/>
                </a:solidFill>
              </a:rPr>
              <a:t>PAQUET ORANGE</a:t>
            </a:r>
          </a:p>
          <a:p>
            <a:pPr marL="114300" indent="0" algn="just">
              <a:buNone/>
            </a:pPr>
            <a:r>
              <a:rPr lang="fr-CA" sz="2400" dirty="0" smtClean="0"/>
              <a:t>Par. 31 : «  (…) La </a:t>
            </a:r>
            <a:r>
              <a:rPr lang="fr-CA" sz="2400" dirty="0"/>
              <a:t>demande 128 porte sur « la couleur orange appliquée sur la surface visible de l’emballage </a:t>
            </a:r>
            <a:r>
              <a:rPr lang="fr-CA" sz="2400" dirty="0" smtClean="0"/>
              <a:t>».  Il est </a:t>
            </a:r>
            <a:r>
              <a:rPr lang="fr-CA" sz="2400" dirty="0"/>
              <a:t>raisonnable, à mon avis, de conclure qu’Imperial revendique la couleur orange en liaison avec les marchandises visées. </a:t>
            </a:r>
            <a:r>
              <a:rPr lang="fr-CA" sz="2400" dirty="0" smtClean="0"/>
              <a:t>(…) La </a:t>
            </a:r>
            <a:r>
              <a:rPr lang="fr-CA" sz="2400" dirty="0"/>
              <a:t>Commission a raisonnablement estimé que la référence faite à l’emballage définissait la portée de la demande de marque de commerce, plutôt qu’un élément de la marque de commerce elle‑même</a:t>
            </a:r>
            <a:r>
              <a:rPr lang="fr-CA" sz="2400" dirty="0" smtClean="0"/>
              <a:t>. »</a:t>
            </a:r>
            <a:endParaRPr lang="fr-CA" sz="2400" dirty="0"/>
          </a:p>
          <a:p>
            <a:pPr marL="114300" indent="0" algn="just">
              <a:buNone/>
            </a:pPr>
            <a:endParaRPr lang="fr-CA" sz="2400" dirty="0" smtClean="0"/>
          </a:p>
          <a:p>
            <a:pPr marL="114300" indent="0" algn="just">
              <a:buNone/>
            </a:pPr>
            <a:endParaRPr lang="fr-CA" sz="2400" dirty="0"/>
          </a:p>
          <a:p>
            <a:pPr marL="114300" indent="0" algn="just">
              <a:buNone/>
            </a:pPr>
            <a:endParaRPr lang="fr-CA" sz="2400" dirty="0" smtClean="0"/>
          </a:p>
        </p:txBody>
      </p:sp>
    </p:spTree>
    <p:extLst>
      <p:ext uri="{BB962C8B-B14F-4D97-AF65-F5344CB8AC3E}">
        <p14:creationId xmlns:p14="http://schemas.microsoft.com/office/powerpoint/2010/main" val="16761729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buNone/>
            </a:pPr>
            <a:r>
              <a:rPr lang="en-CA" sz="2400" dirty="0" smtClean="0"/>
              <a:t>Simpson </a:t>
            </a:r>
            <a:r>
              <a:rPr lang="en-CA" sz="2400" dirty="0"/>
              <a:t>Strong-Tie Company, Inc. c. Peak Innovations Inc., 2009 CF 1200 (</a:t>
            </a:r>
            <a:r>
              <a:rPr lang="en-CA" sz="2400" dirty="0" err="1"/>
              <a:t>CanLII</a:t>
            </a:r>
            <a:r>
              <a:rPr lang="en-CA" sz="2400" dirty="0"/>
              <a:t>), T-1570-07; T-1571-07, 23 </a:t>
            </a:r>
            <a:r>
              <a:rPr lang="en-CA" sz="2400" dirty="0" err="1"/>
              <a:t>novembre</a:t>
            </a:r>
            <a:r>
              <a:rPr lang="en-CA" sz="2400" dirty="0"/>
              <a:t> 2009</a:t>
            </a:r>
            <a:endParaRPr lang="fr-CA" sz="2400" dirty="0"/>
          </a:p>
          <a:p>
            <a:pPr algn="just"/>
            <a:r>
              <a:rPr lang="fr-CA" sz="2400" dirty="0" smtClean="0"/>
              <a:t>Demande </a:t>
            </a:r>
            <a:r>
              <a:rPr lang="en-CA" sz="2400" dirty="0" smtClean="0"/>
              <a:t>1,187,491 :  </a:t>
            </a:r>
            <a:r>
              <a:rPr lang="fr-CA" sz="2400" i="1" dirty="0" smtClean="0"/>
              <a:t>La </a:t>
            </a:r>
            <a:r>
              <a:rPr lang="fr-CA" sz="2400" i="1" dirty="0"/>
              <a:t>marque se compose de la couleur verte, appliquée à l’intégralité de la surface visible de l’objet particulier illustré dans le dessin. Le dessin est ligné pour la couleur verte.</a:t>
            </a:r>
            <a:endParaRPr lang="fr-CA" sz="2400" dirty="0"/>
          </a:p>
          <a:p>
            <a:pPr algn="just"/>
            <a:r>
              <a:rPr lang="fr-CA" sz="2400" dirty="0" smtClean="0"/>
              <a:t>Demande </a:t>
            </a:r>
            <a:r>
              <a:rPr lang="en-CA" sz="2400" dirty="0" smtClean="0"/>
              <a:t>1,205,529:  </a:t>
            </a:r>
            <a:r>
              <a:rPr lang="fr-CA" sz="2400" i="1" dirty="0" smtClean="0"/>
              <a:t>La </a:t>
            </a:r>
            <a:r>
              <a:rPr lang="fr-CA" sz="2400" i="1" dirty="0"/>
              <a:t>marque se compose de la couleur gris-vert (PANTONE* 5635C), appliquée à l’intégralité de la surface visible de l’objet particulier illustré dans le dessin. Le dessin est ligné pour la couleur gris-vert. *Pantone est une marque de commerce enregistrée.</a:t>
            </a:r>
            <a:endParaRPr lang="fr-CA" sz="2400" dirty="0"/>
          </a:p>
          <a:p>
            <a:pPr marL="114300" indent="0" algn="just">
              <a:buNone/>
            </a:pPr>
            <a:endParaRPr lang="fr-CA" sz="2400" dirty="0" smtClean="0"/>
          </a:p>
          <a:p>
            <a:pPr marL="114300" indent="0" algn="just">
              <a:buNone/>
            </a:pPr>
            <a:endParaRPr lang="fr-CA" sz="2400" dirty="0"/>
          </a:p>
          <a:p>
            <a:pPr marL="114300" indent="0" algn="just">
              <a:buNone/>
            </a:pPr>
            <a:endParaRPr lang="fr-CA" sz="2400" dirty="0" smtClean="0"/>
          </a:p>
        </p:txBody>
      </p:sp>
    </p:spTree>
    <p:extLst>
      <p:ext uri="{BB962C8B-B14F-4D97-AF65-F5344CB8AC3E}">
        <p14:creationId xmlns:p14="http://schemas.microsoft.com/office/powerpoint/2010/main" val="3330670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268760"/>
            <a:ext cx="7620000" cy="5304656"/>
          </a:xfrm>
        </p:spPr>
        <p:txBody>
          <a:bodyPr>
            <a:noAutofit/>
          </a:bodyPr>
          <a:lstStyle/>
          <a:p>
            <a:pPr marL="114300" indent="0">
              <a:buNone/>
            </a:pPr>
            <a:r>
              <a:rPr lang="en-CA" sz="2400" dirty="0" smtClean="0"/>
              <a:t>Simpson </a:t>
            </a:r>
            <a:r>
              <a:rPr lang="en-CA" sz="2400" dirty="0"/>
              <a:t>Strong-Tie Company, Inc. c. Peak Innovations Inc., 2009 CF 1200 (</a:t>
            </a:r>
            <a:r>
              <a:rPr lang="en-CA" sz="2400" dirty="0" err="1"/>
              <a:t>CanLII</a:t>
            </a:r>
            <a:r>
              <a:rPr lang="en-CA" sz="2400" dirty="0"/>
              <a:t>), T-1570-07; T-1571-07, 23 </a:t>
            </a:r>
            <a:r>
              <a:rPr lang="en-CA" sz="2400" dirty="0" err="1"/>
              <a:t>novembre</a:t>
            </a:r>
            <a:r>
              <a:rPr lang="en-CA" sz="2400" dirty="0"/>
              <a:t> 2009</a:t>
            </a:r>
            <a:endParaRPr lang="fr-CA" sz="2400" dirty="0"/>
          </a:p>
          <a:p>
            <a:pPr marL="114300" indent="0" algn="just">
              <a:buNone/>
            </a:pPr>
            <a:endParaRPr lang="fr-CA" sz="2400" dirty="0" smtClean="0"/>
          </a:p>
          <a:p>
            <a:pPr marL="114300" indent="0" algn="just">
              <a:buNone/>
            </a:pPr>
            <a:r>
              <a:rPr lang="fr-CA" sz="2400" dirty="0" smtClean="0"/>
              <a:t>Bien que les couleurs soient issues d’une peinture </a:t>
            </a:r>
            <a:r>
              <a:rPr lang="fr-FR" sz="2400" dirty="0" smtClean="0"/>
              <a:t>pouvant </a:t>
            </a:r>
            <a:r>
              <a:rPr lang="fr-FR" sz="2400" dirty="0"/>
              <a:t>servir de protecteur contre la </a:t>
            </a:r>
            <a:r>
              <a:rPr lang="fr-FR" sz="2400" dirty="0" smtClean="0"/>
              <a:t>rouille, l’opposante / appelante n’a pas démontré que cela en fait une marque utilitaire et fonctionnelle ni que la couleur constitue un signe distinctif plutôt qu’une marque ordinaire.</a:t>
            </a:r>
            <a:endParaRPr lang="fr-CA" sz="2400" dirty="0"/>
          </a:p>
          <a:p>
            <a:pPr marL="114300" indent="0" algn="just">
              <a:buNone/>
            </a:pPr>
            <a:endParaRPr lang="fr-CA" sz="2400" dirty="0"/>
          </a:p>
          <a:p>
            <a:pPr marL="114300" indent="0" algn="just">
              <a:buNone/>
            </a:pPr>
            <a:endParaRPr lang="fr-CA" sz="2400" dirty="0" smtClean="0"/>
          </a:p>
        </p:txBody>
      </p:sp>
    </p:spTree>
    <p:extLst>
      <p:ext uri="{BB962C8B-B14F-4D97-AF65-F5344CB8AC3E}">
        <p14:creationId xmlns:p14="http://schemas.microsoft.com/office/powerpoint/2010/main" val="37389976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268760"/>
            <a:ext cx="7620000" cy="5304656"/>
          </a:xfrm>
        </p:spPr>
        <p:txBody>
          <a:bodyPr>
            <a:noAutofit/>
          </a:bodyPr>
          <a:lstStyle/>
          <a:p>
            <a:pPr marL="114300" indent="0">
              <a:buNone/>
            </a:pPr>
            <a:r>
              <a:rPr lang="en-CA" sz="2400" dirty="0" smtClean="0"/>
              <a:t>Glaxo </a:t>
            </a:r>
            <a:r>
              <a:rPr lang="en-CA" sz="2400" dirty="0" err="1"/>
              <a:t>Wellcome</a:t>
            </a:r>
            <a:r>
              <a:rPr lang="en-CA" sz="2400" dirty="0"/>
              <a:t> Inc. c. </a:t>
            </a:r>
            <a:r>
              <a:rPr lang="en-CA" sz="2400" dirty="0" err="1"/>
              <a:t>Novopharm</a:t>
            </a:r>
            <a:r>
              <a:rPr lang="en-CA" sz="2400" dirty="0"/>
              <a:t> Ltd., 2000 </a:t>
            </a:r>
            <a:r>
              <a:rPr lang="en-CA" sz="2400" dirty="0" err="1"/>
              <a:t>CanLII</a:t>
            </a:r>
            <a:r>
              <a:rPr lang="en-CA" sz="2400" dirty="0"/>
              <a:t> 16358 (CF</a:t>
            </a:r>
            <a:r>
              <a:rPr lang="en-CA" sz="2400" dirty="0" smtClean="0"/>
              <a:t>) - Shied Design – </a:t>
            </a:r>
            <a:r>
              <a:rPr lang="en-CA" sz="2400" dirty="0" err="1" smtClean="0"/>
              <a:t>Zovirax</a:t>
            </a:r>
            <a:endParaRPr lang="en-CA" sz="2400" dirty="0" smtClean="0"/>
          </a:p>
          <a:p>
            <a:pPr algn="just"/>
            <a:endParaRPr lang="en-CA" sz="2400" dirty="0" smtClean="0"/>
          </a:p>
          <a:p>
            <a:pPr algn="just"/>
            <a:endParaRPr lang="en-CA" sz="2400" dirty="0"/>
          </a:p>
          <a:p>
            <a:pPr algn="just"/>
            <a:endParaRPr lang="en-CA" sz="2400" dirty="0" smtClean="0"/>
          </a:p>
          <a:p>
            <a:pPr algn="just"/>
            <a:endParaRPr lang="fr-CA" sz="2400" dirty="0" smtClean="0"/>
          </a:p>
          <a:p>
            <a:pPr algn="just"/>
            <a:endParaRPr lang="fr-CA" sz="2400" dirty="0" smtClean="0"/>
          </a:p>
          <a:p>
            <a:pPr marL="114300" indent="0" algn="just">
              <a:buNone/>
            </a:pPr>
            <a:r>
              <a:rPr lang="fr-CA" sz="2400" dirty="0" smtClean="0"/>
              <a:t>Bien que non liés à un médicament de même nature, la coexistence d’autres comprimés en forme de bouclier contribue à nier le caractère distinctif du comprimé.</a:t>
            </a:r>
          </a:p>
        </p:txBody>
      </p:sp>
      <p:pic>
        <p:nvPicPr>
          <p:cNvPr id="4" name="Image 3" descr="SHIELD DESIGN"/>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636912"/>
            <a:ext cx="1149350" cy="1296144"/>
          </a:xfrm>
          <a:prstGeom prst="rect">
            <a:avLst/>
          </a:prstGeom>
          <a:noFill/>
          <a:ln>
            <a:noFill/>
          </a:ln>
        </p:spPr>
      </p:pic>
      <p:sp>
        <p:nvSpPr>
          <p:cNvPr id="5" name="Titre 1"/>
          <p:cNvSpPr txBox="1">
            <a:spLocks/>
          </p:cNvSpPr>
          <p:nvPr/>
        </p:nvSpPr>
        <p:spPr>
          <a:xfrm>
            <a:off x="609600" y="260648"/>
            <a:ext cx="7620000" cy="142617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CA" sz="4800" u="sng" dirty="0">
                <a:cs typeface="Times New Roman" pitchFamily="18"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Tree>
    <p:extLst>
      <p:ext uri="{BB962C8B-B14F-4D97-AF65-F5344CB8AC3E}">
        <p14:creationId xmlns:p14="http://schemas.microsoft.com/office/powerpoint/2010/main" val="67864887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268760"/>
            <a:ext cx="7620000" cy="5304656"/>
          </a:xfrm>
        </p:spPr>
        <p:txBody>
          <a:bodyPr>
            <a:noAutofit/>
          </a:bodyPr>
          <a:lstStyle/>
          <a:p>
            <a:pPr marL="114300" indent="0">
              <a:buNone/>
            </a:pPr>
            <a:r>
              <a:rPr lang="fr-CA" sz="2400" i="1" dirty="0" err="1" smtClean="0"/>
              <a:t>Kirkbi</a:t>
            </a:r>
            <a:r>
              <a:rPr lang="fr-CA" sz="2400" i="1" dirty="0" smtClean="0"/>
              <a:t> </a:t>
            </a:r>
            <a:r>
              <a:rPr lang="fr-CA" sz="2400" i="1" dirty="0"/>
              <a:t>AG et al. c. </a:t>
            </a:r>
            <a:r>
              <a:rPr lang="fr-CA" sz="2400" i="1" dirty="0" err="1"/>
              <a:t>Ritvik</a:t>
            </a:r>
            <a:r>
              <a:rPr lang="fr-CA" sz="2400" i="1" dirty="0"/>
              <a:t> Holdings Inc.; Procureur général du Canada et al., Intervenants (2005), 43 C.P.R. (4</a:t>
            </a:r>
            <a:r>
              <a:rPr lang="fr-CA" sz="2400" i="1" baseline="30000" dirty="0"/>
              <a:t>e</a:t>
            </a:r>
            <a:r>
              <a:rPr lang="fr-CA" sz="2400" i="1" dirty="0"/>
              <a:t>) 385</a:t>
            </a:r>
            <a:r>
              <a:rPr lang="fr-CA" sz="2400" dirty="0"/>
              <a:t>.</a:t>
            </a:r>
            <a:endParaRPr lang="en-CA" sz="2400" dirty="0" smtClean="0"/>
          </a:p>
          <a:p>
            <a:pPr algn="just"/>
            <a:endParaRPr lang="en-CA" sz="2400" dirty="0" smtClean="0"/>
          </a:p>
          <a:p>
            <a:pPr algn="just"/>
            <a:endParaRPr lang="en-CA" sz="2400" dirty="0"/>
          </a:p>
          <a:p>
            <a:pPr marL="114300" indent="0" algn="just">
              <a:buNone/>
            </a:pPr>
            <a:r>
              <a:rPr lang="fr-CA" sz="2400" dirty="0" smtClean="0"/>
              <a:t>L’enregistrement du « </a:t>
            </a:r>
            <a:r>
              <a:rPr lang="fr-CA" sz="2400" dirty="0" err="1" smtClean="0"/>
              <a:t>Légo</a:t>
            </a:r>
            <a:r>
              <a:rPr lang="fr-CA" sz="2400" dirty="0" smtClean="0"/>
              <a:t> » à titre de brevet confirmait le caractère fonctionnel de l’objet de sorte que son propriétaire ne pouvait subséquemment en obtenir l’enregistrement en tant que signe distinctif.</a:t>
            </a:r>
          </a:p>
          <a:p>
            <a:pPr marL="114300" indent="0" algn="just">
              <a:buNone/>
            </a:pPr>
            <a:endParaRPr lang="fr-CA" sz="2400" dirty="0" smtClean="0"/>
          </a:p>
        </p:txBody>
      </p:sp>
      <p:sp>
        <p:nvSpPr>
          <p:cNvPr id="5" name="Titre 1"/>
          <p:cNvSpPr txBox="1">
            <a:spLocks/>
          </p:cNvSpPr>
          <p:nvPr/>
        </p:nvSpPr>
        <p:spPr>
          <a:xfrm>
            <a:off x="609600" y="260648"/>
            <a:ext cx="7620000" cy="142617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CA" sz="4800" u="sng" dirty="0">
                <a:cs typeface="Times New Roman" pitchFamily="18" charset="0"/>
              </a:rPr>
              <a:t>Le signe distinctif</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Tree>
    <p:extLst>
      <p:ext uri="{BB962C8B-B14F-4D97-AF65-F5344CB8AC3E}">
        <p14:creationId xmlns:p14="http://schemas.microsoft.com/office/powerpoint/2010/main" val="16493319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20888"/>
            <a:ext cx="7620000" cy="1143000"/>
          </a:xfrm>
        </p:spPr>
        <p:txBody>
          <a:bodyPr/>
          <a:lstStyle/>
          <a:p>
            <a:pPr algn="ctr"/>
            <a:r>
              <a:rPr lang="fr-CA" sz="6000" cap="small" dirty="0" smtClean="0">
                <a:cs typeface="Times New Roman" pitchFamily="18" charset="0"/>
              </a:rPr>
              <a:t>Changements prévus par la nouvelle </a:t>
            </a:r>
            <a:r>
              <a:rPr lang="fr-CA" sz="6000" cap="small" dirty="0" err="1" smtClean="0">
                <a:cs typeface="Times New Roman" pitchFamily="18" charset="0"/>
              </a:rPr>
              <a:t>lmc</a:t>
            </a:r>
            <a:endParaRPr lang="fr-CA" sz="6000" cap="small" dirty="0"/>
          </a:p>
        </p:txBody>
      </p:sp>
    </p:spTree>
    <p:extLst>
      <p:ext uri="{BB962C8B-B14F-4D97-AF65-F5344CB8AC3E}">
        <p14:creationId xmlns:p14="http://schemas.microsoft.com/office/powerpoint/2010/main" val="97342441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smtClean="0">
                <a:cs typeface="Times New Roman" pitchFamily="18" charset="0"/>
              </a:rPr>
              <a:t>Changements prévus</a:t>
            </a:r>
            <a:r>
              <a:rPr lang="fr-CA" sz="4800" u="sng" dirty="0" smtClean="0">
                <a:latin typeface="Arial" pitchFamily="34" charset="0"/>
                <a:cs typeface="Times New Roman" pitchFamily="18" charset="0"/>
              </a:rPr>
              <a:t/>
            </a:r>
            <a:br>
              <a:rPr lang="fr-CA" sz="4800" u="sng"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340768"/>
            <a:ext cx="7620000" cy="5232648"/>
          </a:xfrm>
        </p:spPr>
        <p:txBody>
          <a:bodyPr>
            <a:normAutofit/>
          </a:bodyPr>
          <a:lstStyle/>
          <a:p>
            <a:pPr marL="114300" indent="0">
              <a:buNone/>
            </a:pPr>
            <a:r>
              <a:rPr lang="fr-CA" sz="2400" b="1" u="sng" cap="small" dirty="0" smtClean="0"/>
              <a:t>Art. 2:  le signe distinctif est abrogé</a:t>
            </a:r>
          </a:p>
          <a:p>
            <a:pPr marL="114300" indent="0">
              <a:buNone/>
            </a:pPr>
            <a:endParaRPr lang="fr-CA" sz="2400" b="1" u="sng" cap="small" dirty="0" smtClean="0"/>
          </a:p>
          <a:p>
            <a:pPr marL="114300" indent="0" algn="just">
              <a:buNone/>
            </a:pPr>
            <a:r>
              <a:rPr lang="fr-FR" dirty="0" smtClean="0"/>
              <a:t>« </a:t>
            </a:r>
            <a:r>
              <a:rPr lang="fr-FR" b="1" u="sng" dirty="0" smtClean="0"/>
              <a:t>Marque de commerce</a:t>
            </a:r>
            <a:r>
              <a:rPr lang="fr-FR" dirty="0" smtClean="0"/>
              <a:t> », selon le cas:</a:t>
            </a:r>
          </a:p>
          <a:p>
            <a:pPr marL="114300" indent="0" algn="just">
              <a:buNone/>
            </a:pPr>
            <a:r>
              <a:rPr lang="fr-FR" sz="2400" dirty="0" smtClean="0"/>
              <a:t>a) signe (…) employé (…) pour </a:t>
            </a:r>
            <a:r>
              <a:rPr lang="fr-FR" sz="2400" dirty="0"/>
              <a:t>distinguer, ou de façon à distinguer, ses produits ou services de ceux d’autres </a:t>
            </a:r>
            <a:r>
              <a:rPr lang="fr-FR" sz="2400" dirty="0" smtClean="0"/>
              <a:t>personnes</a:t>
            </a:r>
          </a:p>
          <a:p>
            <a:pPr marL="571500" indent="-457200" algn="just">
              <a:buAutoNum type="alphaLcParenR"/>
            </a:pPr>
            <a:endParaRPr lang="fr-FR" sz="2400" dirty="0" smtClean="0"/>
          </a:p>
          <a:p>
            <a:pPr marL="114300" indent="0" algn="just">
              <a:buNone/>
            </a:pPr>
            <a:r>
              <a:rPr lang="fr-FR" sz="2400" dirty="0" smtClean="0"/>
              <a:t>«</a:t>
            </a:r>
            <a:r>
              <a:rPr lang="fr-FR" sz="2400" b="1" u="sng" dirty="0" smtClean="0"/>
              <a:t>Signe</a:t>
            </a:r>
            <a:r>
              <a:rPr lang="fr-FR" sz="2400" dirty="0" smtClean="0"/>
              <a:t>» </a:t>
            </a:r>
            <a:r>
              <a:rPr lang="fr-FR" sz="2400" dirty="0"/>
              <a:t>Vise notamment </a:t>
            </a:r>
            <a:r>
              <a:rPr lang="fr-FR" sz="2400" dirty="0" smtClean="0"/>
              <a:t>(..) </a:t>
            </a:r>
            <a:r>
              <a:rPr lang="fr-FR" sz="2400" dirty="0"/>
              <a:t>les formes </a:t>
            </a:r>
            <a:r>
              <a:rPr lang="fr-FR" sz="2400" dirty="0" smtClean="0"/>
              <a:t>tridimensionnelles</a:t>
            </a:r>
            <a:r>
              <a:rPr lang="fr-FR" sz="2400" dirty="0"/>
              <a:t>, </a:t>
            </a:r>
            <a:r>
              <a:rPr lang="fr-FR" sz="2400" dirty="0" smtClean="0"/>
              <a:t>(…), </a:t>
            </a:r>
            <a:r>
              <a:rPr lang="fr-FR" sz="2400" dirty="0"/>
              <a:t>les façons d’emballer les produits, </a:t>
            </a:r>
            <a:r>
              <a:rPr lang="fr-FR" sz="2400" dirty="0" smtClean="0"/>
              <a:t>(…).</a:t>
            </a:r>
            <a:endParaRPr lang="fr-CA" sz="2400" dirty="0" smtClean="0"/>
          </a:p>
        </p:txBody>
      </p:sp>
    </p:spTree>
    <p:extLst>
      <p:ext uri="{BB962C8B-B14F-4D97-AF65-F5344CB8AC3E}">
        <p14:creationId xmlns:p14="http://schemas.microsoft.com/office/powerpoint/2010/main" val="3927600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467544" y="1772816"/>
            <a:ext cx="7620000" cy="4800600"/>
          </a:xfrm>
        </p:spPr>
        <p:txBody>
          <a:bodyPr>
            <a:normAutofit/>
          </a:bodyPr>
          <a:lstStyle/>
          <a:p>
            <a:pPr marL="114300" indent="0">
              <a:buNone/>
            </a:pPr>
            <a:r>
              <a:rPr lang="fr-CA" sz="2400" b="1" u="sng" cap="small" dirty="0" smtClean="0"/>
              <a:t>En quoi la </a:t>
            </a:r>
            <a:r>
              <a:rPr lang="fr-CA" sz="2400" b="1" u="sng" cap="small" dirty="0"/>
              <a:t>marque </a:t>
            </a:r>
            <a:r>
              <a:rPr lang="fr-CA" sz="2400" b="1" u="sng" cap="small" dirty="0" smtClean="0"/>
              <a:t>tridimensionnelle consiste-t-elle :  </a:t>
            </a:r>
            <a:endParaRPr lang="fr-CA" sz="2400" dirty="0"/>
          </a:p>
          <a:p>
            <a:pPr marL="114300" indent="0" algn="just">
              <a:buNone/>
            </a:pPr>
            <a:endParaRPr lang="fr-CA" sz="2400" dirty="0" smtClean="0"/>
          </a:p>
          <a:p>
            <a:pPr algn="just"/>
            <a:r>
              <a:rPr lang="fr-CA" sz="2400" b="1" u="sng" dirty="0"/>
              <a:t>O</a:t>
            </a:r>
            <a:r>
              <a:rPr lang="fr-CA" sz="2400" b="1" u="sng" dirty="0" smtClean="0"/>
              <a:t>bjet</a:t>
            </a:r>
            <a:r>
              <a:rPr lang="fr-CA" sz="2400" dirty="0" smtClean="0"/>
              <a:t> en 3 D (tangible)</a:t>
            </a:r>
          </a:p>
          <a:p>
            <a:pPr algn="just"/>
            <a:endParaRPr lang="fr-CA" sz="2400" dirty="0" smtClean="0"/>
          </a:p>
          <a:p>
            <a:pPr algn="just"/>
            <a:r>
              <a:rPr lang="fr-CA" sz="2400" dirty="0" smtClean="0"/>
              <a:t>Accompagne </a:t>
            </a:r>
            <a:r>
              <a:rPr lang="fr-CA" sz="2400" dirty="0"/>
              <a:t>le produit </a:t>
            </a:r>
            <a:r>
              <a:rPr lang="fr-CA" sz="2400" u="sng" dirty="0" smtClean="0"/>
              <a:t>sans être le produit ni l’objet </a:t>
            </a:r>
            <a:r>
              <a:rPr lang="fr-CA" sz="2400" dirty="0" smtClean="0"/>
              <a:t>de la vente</a:t>
            </a:r>
          </a:p>
          <a:p>
            <a:pPr algn="just"/>
            <a:endParaRPr lang="fr-CA" sz="2400" dirty="0" smtClean="0"/>
          </a:p>
          <a:p>
            <a:pPr algn="just"/>
            <a:r>
              <a:rPr lang="fr-CA" sz="2400" dirty="0" smtClean="0"/>
              <a:t>S’applique aussi à des services et peut être une caractéristique du bâtiment, l’enseigne, etc.</a:t>
            </a:r>
          </a:p>
          <a:p>
            <a:pPr marL="114300" indent="0">
              <a:buNone/>
            </a:pPr>
            <a:endParaRPr lang="fr-CA" sz="2400" dirty="0"/>
          </a:p>
          <a:p>
            <a:pPr marL="411480" lvl="1" indent="0">
              <a:buNone/>
            </a:pPr>
            <a:endParaRPr lang="fr-CA" dirty="0" smtClean="0"/>
          </a:p>
        </p:txBody>
      </p:sp>
    </p:spTree>
    <p:extLst>
      <p:ext uri="{BB962C8B-B14F-4D97-AF65-F5344CB8AC3E}">
        <p14:creationId xmlns:p14="http://schemas.microsoft.com/office/powerpoint/2010/main" val="32850201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Changements prévus</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772816"/>
            <a:ext cx="7620000" cy="4800600"/>
          </a:xfrm>
        </p:spPr>
        <p:txBody>
          <a:bodyPr>
            <a:normAutofit/>
          </a:bodyPr>
          <a:lstStyle/>
          <a:p>
            <a:pPr marL="114300" indent="0">
              <a:buNone/>
            </a:pPr>
            <a:r>
              <a:rPr lang="fr-CA" sz="2400" b="1" u="sng" dirty="0" smtClean="0"/>
              <a:t>Art. 12(2) </a:t>
            </a:r>
            <a:r>
              <a:rPr lang="fr-CA" sz="2400" b="1" u="sng" cap="small" dirty="0" smtClean="0"/>
              <a:t>remplacé par:</a:t>
            </a:r>
            <a:endParaRPr lang="fr-CA" sz="2400" b="1" u="sng" dirty="0" smtClean="0"/>
          </a:p>
          <a:p>
            <a:pPr marL="114300" indent="0">
              <a:buNone/>
            </a:pPr>
            <a:endParaRPr lang="fr-FR" sz="2400" dirty="0" smtClean="0"/>
          </a:p>
          <a:p>
            <a:pPr marL="114300" indent="0" algn="just">
              <a:buNone/>
            </a:pPr>
            <a:r>
              <a:rPr lang="fr-FR" sz="2400" dirty="0" smtClean="0"/>
              <a:t>12.(2</a:t>
            </a:r>
            <a:r>
              <a:rPr lang="fr-FR" sz="2400" dirty="0"/>
              <a:t>) La marque de commerce </a:t>
            </a:r>
            <a:r>
              <a:rPr lang="fr-FR" sz="2400" b="1" u="sng" dirty="0"/>
              <a:t>n’est pas enregistrable si</a:t>
            </a:r>
            <a:r>
              <a:rPr lang="fr-FR" sz="2400" dirty="0"/>
              <a:t>, </a:t>
            </a:r>
            <a:r>
              <a:rPr lang="fr-FR" sz="2400" dirty="0" smtClean="0"/>
              <a:t>à </a:t>
            </a:r>
            <a:r>
              <a:rPr lang="fr-FR" sz="2400" dirty="0"/>
              <a:t>l’égard des produits ou services en liaison avec lesquels elle est employée, ou en liaison avec lesquels on projette de l’employer, ses </a:t>
            </a:r>
            <a:r>
              <a:rPr lang="fr-FR" sz="2400" b="1" u="sng" dirty="0"/>
              <a:t>caractéristiques résultent principalement d’une fonction utilitaire</a:t>
            </a:r>
            <a:r>
              <a:rPr lang="fr-FR" sz="2400" dirty="0" smtClean="0"/>
              <a:t>.</a:t>
            </a:r>
            <a:endParaRPr lang="fr-CA" sz="2400" dirty="0" smtClean="0"/>
          </a:p>
        </p:txBody>
      </p:sp>
    </p:spTree>
    <p:extLst>
      <p:ext uri="{BB962C8B-B14F-4D97-AF65-F5344CB8AC3E}">
        <p14:creationId xmlns:p14="http://schemas.microsoft.com/office/powerpoint/2010/main" val="151839050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Changements prévus</a:t>
            </a:r>
            <a:r>
              <a:rPr lang="fr-CA" sz="4800" u="sng" dirty="0" smtClean="0">
                <a:latin typeface="Arial" pitchFamily="34" charset="0"/>
                <a:cs typeface="Times New Roman" pitchFamily="18" charset="0"/>
              </a:rPr>
              <a:t/>
            </a:r>
            <a:br>
              <a:rPr lang="fr-CA" sz="4800" u="sng"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251520" y="1196752"/>
            <a:ext cx="7620000" cy="5808712"/>
          </a:xfrm>
        </p:spPr>
        <p:txBody>
          <a:bodyPr>
            <a:normAutofit/>
          </a:bodyPr>
          <a:lstStyle/>
          <a:p>
            <a:pPr marL="114300" indent="0">
              <a:buNone/>
            </a:pPr>
            <a:r>
              <a:rPr lang="fr-CA" sz="2400" b="1" u="sng" dirty="0" smtClean="0"/>
              <a:t>Art. 32(1</a:t>
            </a:r>
            <a:r>
              <a:rPr lang="fr-CA" sz="2400" b="1" u="sng" cap="small" dirty="0" smtClean="0"/>
              <a:t>) remplacé par</a:t>
            </a:r>
            <a:r>
              <a:rPr lang="fr-CA" sz="2400" b="1" u="sng" dirty="0" smtClean="0"/>
              <a:t>:</a:t>
            </a:r>
          </a:p>
          <a:p>
            <a:pPr marL="114300" indent="0" algn="just">
              <a:buNone/>
            </a:pPr>
            <a:r>
              <a:rPr lang="fr-FR" sz="2400" b="1" dirty="0" smtClean="0"/>
              <a:t>32</a:t>
            </a:r>
            <a:r>
              <a:rPr lang="fr-FR" sz="2400" b="1" dirty="0"/>
              <a:t>.</a:t>
            </a:r>
            <a:r>
              <a:rPr lang="fr-FR" sz="2400" dirty="0"/>
              <a:t> (1) Le requérant fournit au registraire toute preuve que celui-ci peut exiger établissant que la marque de commerce </a:t>
            </a:r>
            <a:r>
              <a:rPr lang="fr-FR" sz="2400" b="1" u="sng" dirty="0"/>
              <a:t>est distinctive à la date de production de la demande </a:t>
            </a:r>
            <a:r>
              <a:rPr lang="fr-FR" sz="2400" b="1" u="sng" dirty="0" smtClean="0"/>
              <a:t>d’enregistrement</a:t>
            </a:r>
            <a:r>
              <a:rPr lang="fr-FR" sz="2400" dirty="0"/>
              <a:t>, si selon le cas </a:t>
            </a:r>
            <a:r>
              <a:rPr lang="fr-FR" sz="2400" dirty="0" smtClean="0"/>
              <a:t>:</a:t>
            </a:r>
          </a:p>
          <a:p>
            <a:pPr marL="114300" indent="0" algn="just">
              <a:buNone/>
            </a:pPr>
            <a:r>
              <a:rPr lang="fr-CA" sz="2400" dirty="0" smtClean="0"/>
              <a:t>c) elle consiste exclusivement </a:t>
            </a:r>
            <a:r>
              <a:rPr lang="fr-FR" sz="2400" dirty="0"/>
              <a:t>en une seule </a:t>
            </a:r>
            <a:r>
              <a:rPr lang="fr-FR" sz="2400" b="1" u="sng" dirty="0"/>
              <a:t>couleur</a:t>
            </a:r>
            <a:r>
              <a:rPr lang="fr-FR" sz="2400" dirty="0"/>
              <a:t> ou en une combinaison de couleurs </a:t>
            </a:r>
            <a:r>
              <a:rPr lang="fr-FR" sz="2400" b="1" u="sng" dirty="0"/>
              <a:t>sans contour </a:t>
            </a:r>
            <a:r>
              <a:rPr lang="fr-FR" sz="2400" b="1" u="sng" dirty="0" smtClean="0"/>
              <a:t>délimité</a:t>
            </a:r>
            <a:r>
              <a:rPr lang="fr-FR" sz="2400" dirty="0" smtClean="0"/>
              <a:t>;</a:t>
            </a:r>
          </a:p>
          <a:p>
            <a:pPr marL="114300" indent="0" algn="just">
              <a:buNone/>
            </a:pPr>
            <a:r>
              <a:rPr lang="fr-FR" sz="2400" dirty="0" smtClean="0"/>
              <a:t>d) elle consiste </a:t>
            </a:r>
            <a:r>
              <a:rPr lang="fr-FR" sz="2400" dirty="0"/>
              <a:t>exclusivement ou principalement en l’un ou plusieurs des signes suivants </a:t>
            </a:r>
            <a:r>
              <a:rPr lang="fr-FR" sz="2400" dirty="0" smtClean="0"/>
              <a:t>:</a:t>
            </a:r>
          </a:p>
          <a:p>
            <a:pPr marL="925830" lvl="1" indent="-514350" algn="just">
              <a:buAutoNum type="romanLcPeriod"/>
            </a:pPr>
            <a:r>
              <a:rPr lang="fr-FR" dirty="0" smtClean="0"/>
              <a:t>la </a:t>
            </a:r>
            <a:r>
              <a:rPr lang="fr-FR" b="1" u="sng" dirty="0" smtClean="0"/>
              <a:t>forme </a:t>
            </a:r>
            <a:r>
              <a:rPr lang="fr-FR" b="1" u="sng" dirty="0"/>
              <a:t>tridimensionnelle </a:t>
            </a:r>
            <a:r>
              <a:rPr lang="fr-FR" dirty="0"/>
              <a:t>de tout produit spécifié dans la demande ou d’une partie essentielle ou de l</a:t>
            </a:r>
            <a:r>
              <a:rPr lang="fr-FR" b="1" u="sng" dirty="0"/>
              <a:t>’emballage</a:t>
            </a:r>
            <a:r>
              <a:rPr lang="fr-FR" dirty="0"/>
              <a:t> d’un tel </a:t>
            </a:r>
            <a:r>
              <a:rPr lang="fr-FR" dirty="0" smtClean="0"/>
              <a:t>produit;</a:t>
            </a:r>
          </a:p>
          <a:p>
            <a:pPr marL="925830" lvl="1" indent="-514350" algn="just">
              <a:buAutoNum type="romanLcPeriod"/>
            </a:pPr>
            <a:r>
              <a:rPr lang="fr-FR" dirty="0" smtClean="0"/>
              <a:t>de la </a:t>
            </a:r>
            <a:r>
              <a:rPr lang="fr-FR" b="1" u="sng" dirty="0" smtClean="0"/>
              <a:t>façon d’emballer </a:t>
            </a:r>
            <a:r>
              <a:rPr lang="fr-FR" dirty="0" smtClean="0"/>
              <a:t>un produit</a:t>
            </a:r>
          </a:p>
          <a:p>
            <a:pPr marL="925830" lvl="1" indent="-514350" algn="just">
              <a:buFont typeface="+mj-lt"/>
              <a:buAutoNum type="romanLcPeriod" startAt="8"/>
            </a:pPr>
            <a:r>
              <a:rPr lang="fr-FR" b="1" u="sng" dirty="0" smtClean="0"/>
              <a:t>tout autre signe </a:t>
            </a:r>
            <a:r>
              <a:rPr lang="fr-FR" dirty="0" smtClean="0"/>
              <a:t>prescrit.</a:t>
            </a:r>
          </a:p>
          <a:p>
            <a:pPr marL="114300" indent="0" algn="just">
              <a:buNone/>
            </a:pPr>
            <a:endParaRPr lang="fr-CA" sz="2400" dirty="0" smtClean="0"/>
          </a:p>
        </p:txBody>
      </p:sp>
    </p:spTree>
    <p:extLst>
      <p:ext uri="{BB962C8B-B14F-4D97-AF65-F5344CB8AC3E}">
        <p14:creationId xmlns:p14="http://schemas.microsoft.com/office/powerpoint/2010/main" val="270281581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20888"/>
            <a:ext cx="7620000" cy="1143000"/>
          </a:xfrm>
        </p:spPr>
        <p:txBody>
          <a:bodyPr/>
          <a:lstStyle/>
          <a:p>
            <a:pPr algn="ctr"/>
            <a:r>
              <a:rPr lang="fr-CA" sz="6000" cap="small" dirty="0" smtClean="0">
                <a:cs typeface="Times New Roman" pitchFamily="18" charset="0"/>
              </a:rPr>
              <a:t>Marque 3D ou </a:t>
            </a:r>
            <a:br>
              <a:rPr lang="fr-CA" sz="6000" cap="small" dirty="0" smtClean="0">
                <a:cs typeface="Times New Roman" pitchFamily="18" charset="0"/>
              </a:rPr>
            </a:br>
            <a:r>
              <a:rPr lang="fr-CA" sz="6000" cap="small" dirty="0">
                <a:cs typeface="Times New Roman" pitchFamily="18" charset="0"/>
              </a:rPr>
              <a:t>S</a:t>
            </a:r>
            <a:r>
              <a:rPr lang="fr-CA" sz="6000" cap="small" dirty="0" smtClean="0">
                <a:cs typeface="Times New Roman" pitchFamily="18" charset="0"/>
              </a:rPr>
              <a:t>igne distinctif </a:t>
            </a:r>
            <a:r>
              <a:rPr lang="fr-CA" sz="6000" cap="all" dirty="0" smtClean="0">
                <a:latin typeface="Arial" pitchFamily="34" charset="0"/>
                <a:cs typeface="Times New Roman" pitchFamily="18" charset="0"/>
              </a:rPr>
              <a:t>?</a:t>
            </a:r>
            <a:endParaRPr lang="fr-CA" sz="6000" cap="all" dirty="0"/>
          </a:p>
        </p:txBody>
      </p:sp>
    </p:spTree>
    <p:extLst>
      <p:ext uri="{BB962C8B-B14F-4D97-AF65-F5344CB8AC3E}">
        <p14:creationId xmlns:p14="http://schemas.microsoft.com/office/powerpoint/2010/main" val="381258663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000" u="sng" dirty="0" smtClean="0">
                <a:cs typeface="Times New Roman" pitchFamily="18" charset="0"/>
              </a:rPr>
              <a:t>Marque 3D ou signe distinctif?</a:t>
            </a:r>
            <a:endParaRPr lang="fr-CA" sz="4000" dirty="0"/>
          </a:p>
        </p:txBody>
      </p:sp>
      <p:sp>
        <p:nvSpPr>
          <p:cNvPr id="3" name="Espace réservé du contenu 2"/>
          <p:cNvSpPr>
            <a:spLocks noGrp="1"/>
          </p:cNvSpPr>
          <p:nvPr>
            <p:ph idx="1"/>
          </p:nvPr>
        </p:nvSpPr>
        <p:spPr>
          <a:xfrm>
            <a:off x="395536" y="1772816"/>
            <a:ext cx="7620000" cy="4800600"/>
          </a:xfrm>
        </p:spPr>
        <p:txBody>
          <a:bodyPr>
            <a:normAutofit/>
          </a:bodyPr>
          <a:lstStyle/>
          <a:p>
            <a:pPr marL="114300" indent="0">
              <a:buNone/>
            </a:pPr>
            <a:endParaRPr lang="fr-FR" sz="2400" dirty="0" smtClean="0"/>
          </a:p>
          <a:p>
            <a:pPr marL="114300" indent="0">
              <a:buNone/>
            </a:pPr>
            <a:r>
              <a:rPr lang="fr-FR" sz="2400" dirty="0" smtClean="0"/>
              <a:t>Demande </a:t>
            </a:r>
            <a:r>
              <a:rPr lang="fr-CA" sz="2400" dirty="0"/>
              <a:t>1643930  - </a:t>
            </a:r>
            <a:r>
              <a:rPr lang="fr-CA" sz="2400" dirty="0" smtClean="0"/>
              <a:t>Signe distinctif - </a:t>
            </a:r>
            <a:r>
              <a:rPr lang="fr-CA" sz="2400" dirty="0"/>
              <a:t>a</a:t>
            </a:r>
            <a:r>
              <a:rPr lang="fr-CA" sz="2400" dirty="0" smtClean="0"/>
              <a:t>dmis </a:t>
            </a:r>
            <a:r>
              <a:rPr lang="fr-CA" sz="2400" dirty="0"/>
              <a:t>11-2014</a:t>
            </a:r>
          </a:p>
          <a:p>
            <a:pPr marL="114300" indent="0">
              <a:buNone/>
            </a:pPr>
            <a:endParaRPr lang="fr-CA" sz="2400" dirty="0" smtClean="0"/>
          </a:p>
          <a:p>
            <a:pPr marL="114300" indent="0">
              <a:buNone/>
            </a:pPr>
            <a:r>
              <a:rPr lang="fr-CA" sz="2400" b="1" dirty="0" smtClean="0">
                <a:hlinkClick r:id="rId2"/>
              </a:rPr>
              <a:t>REFERENCE </a:t>
            </a:r>
            <a:r>
              <a:rPr lang="fr-CA" sz="2400" b="1" dirty="0">
                <a:hlinkClick r:id="rId2"/>
              </a:rPr>
              <a:t>DESCRIPTIVE DE LA MARQUE :</a:t>
            </a:r>
            <a:br>
              <a:rPr lang="fr-CA" sz="2400" b="1" dirty="0">
                <a:hlinkClick r:id="rId2"/>
              </a:rPr>
            </a:br>
            <a:r>
              <a:rPr lang="fr-CA" sz="2400" b="1" dirty="0"/>
              <a:t>UNIVERSEL DÉJEUNER GRILLADES &amp; </a:t>
            </a:r>
            <a:r>
              <a:rPr lang="fr-CA" sz="2400" b="1" dirty="0" smtClean="0"/>
              <a:t>Design</a:t>
            </a:r>
            <a:endParaRPr lang="fr-CA" sz="2400" dirty="0"/>
          </a:p>
        </p:txBody>
      </p:sp>
      <p:pic>
        <p:nvPicPr>
          <p:cNvPr id="1026" name="Picture 2" descr="C:\Users\Isabelle\Documents\Documents\ID-MARQUE\RPM\SIGNES DISTINCTIFS\UNIVERSEL - S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559706"/>
            <a:ext cx="312420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98557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000" u="sng" dirty="0">
                <a:cs typeface="Times New Roman" pitchFamily="18" charset="0"/>
              </a:rPr>
              <a:t>Marque 3D ou signe distinctif?</a:t>
            </a:r>
            <a:endParaRPr lang="fr-CA" sz="4000" dirty="0"/>
          </a:p>
        </p:txBody>
      </p:sp>
      <p:sp>
        <p:nvSpPr>
          <p:cNvPr id="3" name="Espace réservé du contenu 2"/>
          <p:cNvSpPr>
            <a:spLocks noGrp="1"/>
          </p:cNvSpPr>
          <p:nvPr>
            <p:ph idx="1"/>
          </p:nvPr>
        </p:nvSpPr>
        <p:spPr>
          <a:xfrm>
            <a:off x="395536" y="1772816"/>
            <a:ext cx="7620000" cy="4800600"/>
          </a:xfrm>
        </p:spPr>
        <p:txBody>
          <a:bodyPr>
            <a:normAutofit/>
          </a:bodyPr>
          <a:lstStyle/>
          <a:p>
            <a:pPr marL="114300" indent="0">
              <a:buNone/>
            </a:pPr>
            <a:r>
              <a:rPr lang="fr-CA" sz="2400" dirty="0" smtClean="0"/>
              <a:t>LMC656038 -  Signe distinctif</a:t>
            </a:r>
            <a:endParaRPr lang="fr-CA" sz="2400" dirty="0"/>
          </a:p>
          <a:p>
            <a:pPr marL="114300" indent="0">
              <a:buNone/>
            </a:pPr>
            <a:endParaRPr lang="fr-CA" sz="2400" b="1" dirty="0" smtClean="0">
              <a:hlinkClick r:id="rId2"/>
            </a:endParaRPr>
          </a:p>
          <a:p>
            <a:pPr marL="114300" indent="0">
              <a:buNone/>
            </a:pPr>
            <a:endParaRPr lang="fr-CA" sz="2400" dirty="0"/>
          </a:p>
          <a:p>
            <a:pPr marL="114300" indent="0">
              <a:buNone/>
            </a:pPr>
            <a:endParaRPr lang="fr-CA" sz="2400" b="1" dirty="0" smtClean="0">
              <a:hlinkClick r:id="rId2"/>
            </a:endParaRPr>
          </a:p>
          <a:p>
            <a:pPr marL="114300" indent="0">
              <a:buNone/>
            </a:pPr>
            <a:endParaRPr lang="fr-CA" sz="2400" b="1" dirty="0">
              <a:hlinkClick r:id="rId2"/>
            </a:endParaRPr>
          </a:p>
          <a:p>
            <a:pPr marL="114300" indent="0">
              <a:buNone/>
            </a:pPr>
            <a:endParaRPr lang="fr-CA" sz="2400" b="1" dirty="0" smtClean="0">
              <a:hlinkClick r:id="rId2"/>
            </a:endParaRPr>
          </a:p>
          <a:p>
            <a:pPr marL="114300" indent="0">
              <a:buNone/>
            </a:pPr>
            <a:endParaRPr lang="fr-CA" sz="2400" b="1" dirty="0">
              <a:hlinkClick r:id="rId2"/>
            </a:endParaRPr>
          </a:p>
          <a:p>
            <a:pPr marL="114300" indent="0">
              <a:buNone/>
            </a:pPr>
            <a:r>
              <a:rPr lang="fr-CA" sz="2400" b="1" dirty="0" smtClean="0">
                <a:hlinkClick r:id="rId2"/>
              </a:rPr>
              <a:t>REFERENCE </a:t>
            </a:r>
            <a:r>
              <a:rPr lang="fr-CA" sz="2400" b="1" dirty="0">
                <a:hlinkClick r:id="rId2"/>
              </a:rPr>
              <a:t>DESCRIPTIVE DE LA MARQUE :</a:t>
            </a:r>
            <a:br>
              <a:rPr lang="fr-CA" sz="2400" b="1" dirty="0">
                <a:hlinkClick r:id="rId2"/>
              </a:rPr>
            </a:br>
            <a:r>
              <a:rPr lang="fr-CA" sz="2400" b="1" dirty="0"/>
              <a:t>CUB CONDO </a:t>
            </a:r>
            <a:r>
              <a:rPr lang="fr-CA" sz="2400" b="1" dirty="0" smtClean="0"/>
              <a:t>DESIGN</a:t>
            </a:r>
          </a:p>
          <a:p>
            <a:pPr marL="114300" indent="0">
              <a:buNone/>
            </a:pPr>
            <a:r>
              <a:rPr lang="fr-CA" sz="2400" i="1" dirty="0" err="1" smtClean="0"/>
              <a:t>Retail</a:t>
            </a:r>
            <a:r>
              <a:rPr lang="fr-CA" sz="2400" i="1" dirty="0" smtClean="0"/>
              <a:t> store</a:t>
            </a:r>
            <a:endParaRPr lang="fr-CA" sz="2400" i="1" dirty="0"/>
          </a:p>
        </p:txBody>
      </p:sp>
      <p:pic>
        <p:nvPicPr>
          <p:cNvPr id="5" name="Picture 2" descr="C:\Users\Isabelle\Desktop\CUB COND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6119" y="2559375"/>
            <a:ext cx="2023596" cy="151769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Isabelle\Desktop\cub cond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5200" y="2558496"/>
            <a:ext cx="1042799" cy="1518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310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000" u="sng" dirty="0">
                <a:cs typeface="Times New Roman" pitchFamily="18" charset="0"/>
              </a:rPr>
              <a:t>Marque 3D ou signe distinctif?</a:t>
            </a:r>
            <a:endParaRPr lang="fr-CA" sz="4000" dirty="0"/>
          </a:p>
        </p:txBody>
      </p:sp>
      <p:sp>
        <p:nvSpPr>
          <p:cNvPr id="3" name="Espace réservé du contenu 2"/>
          <p:cNvSpPr>
            <a:spLocks noGrp="1"/>
          </p:cNvSpPr>
          <p:nvPr>
            <p:ph idx="1"/>
          </p:nvPr>
        </p:nvSpPr>
        <p:spPr>
          <a:xfrm>
            <a:off x="395536" y="1772816"/>
            <a:ext cx="7620000" cy="4800600"/>
          </a:xfrm>
        </p:spPr>
        <p:txBody>
          <a:bodyPr>
            <a:normAutofit lnSpcReduction="10000"/>
          </a:bodyPr>
          <a:lstStyle/>
          <a:p>
            <a:pPr marL="114300" indent="0">
              <a:buNone/>
            </a:pPr>
            <a:r>
              <a:rPr lang="en-US" sz="2400" dirty="0" smtClean="0"/>
              <a:t>LMC 868,338  </a:t>
            </a:r>
          </a:p>
          <a:p>
            <a:pPr marL="114300" indent="0">
              <a:buNone/>
            </a:pPr>
            <a:endParaRPr lang="en-US" sz="2400" b="1" dirty="0">
              <a:hlinkClick r:id="rId2"/>
            </a:endParaRPr>
          </a:p>
          <a:p>
            <a:pPr marL="114300" indent="0">
              <a:buNone/>
            </a:pPr>
            <a:endParaRPr lang="en-US" sz="2400" b="1" dirty="0" smtClean="0">
              <a:hlinkClick r:id="rId2"/>
            </a:endParaRPr>
          </a:p>
          <a:p>
            <a:pPr marL="114300" indent="0">
              <a:buNone/>
            </a:pPr>
            <a:endParaRPr lang="en-US" sz="2400" b="1" dirty="0">
              <a:hlinkClick r:id="rId2"/>
            </a:endParaRPr>
          </a:p>
          <a:p>
            <a:pPr marL="114300" indent="0">
              <a:buNone/>
            </a:pPr>
            <a:endParaRPr lang="en-US" sz="2400" b="1" dirty="0" smtClean="0">
              <a:hlinkClick r:id="rId2"/>
            </a:endParaRPr>
          </a:p>
          <a:p>
            <a:pPr marL="114300" indent="0">
              <a:buNone/>
            </a:pPr>
            <a:r>
              <a:rPr lang="en-US" sz="2400" b="1" dirty="0" smtClean="0">
                <a:hlinkClick r:id="rId2"/>
              </a:rPr>
              <a:t>DESCRIPTION </a:t>
            </a:r>
            <a:r>
              <a:rPr lang="en-US" sz="2400" b="1" dirty="0">
                <a:hlinkClick r:id="rId2"/>
              </a:rPr>
              <a:t>DE LA MARQUE DE COMMERCE :</a:t>
            </a:r>
            <a:r>
              <a:rPr lang="en-US" sz="2400" dirty="0"/>
              <a:t/>
            </a:r>
            <a:br>
              <a:rPr lang="en-US" sz="2400" dirty="0"/>
            </a:br>
            <a:r>
              <a:rPr lang="en-US" sz="2400" dirty="0"/>
              <a:t>The trade-mark consists of a </a:t>
            </a:r>
            <a:r>
              <a:rPr lang="en-US" sz="2400" b="1" u="sng" dirty="0"/>
              <a:t>three-dimensional representation </a:t>
            </a:r>
            <a:r>
              <a:rPr lang="en-US" sz="2400" dirty="0"/>
              <a:t>of a cube design as shown on the attached drawings. The two drawings are included to depict all aspects of the same three-dimensional mark. </a:t>
            </a:r>
            <a:endParaRPr lang="en-US" sz="2400" dirty="0" smtClean="0"/>
          </a:p>
          <a:p>
            <a:pPr marL="114300" indent="0">
              <a:buNone/>
            </a:pPr>
            <a:endParaRPr lang="fr-CA" sz="2400" dirty="0"/>
          </a:p>
          <a:p>
            <a:pPr marL="114300" indent="0">
              <a:buNone/>
            </a:pPr>
            <a:r>
              <a:rPr lang="fr-CA" sz="2400" dirty="0" smtClean="0"/>
              <a:t>Puzzles </a:t>
            </a:r>
            <a:r>
              <a:rPr lang="fr-CA" sz="2400" dirty="0"/>
              <a:t>and </a:t>
            </a:r>
            <a:r>
              <a:rPr lang="fr-CA" sz="2400" dirty="0" err="1"/>
              <a:t>three-dimensional</a:t>
            </a:r>
            <a:r>
              <a:rPr lang="fr-CA" sz="2400" dirty="0"/>
              <a:t> puzzles. </a:t>
            </a:r>
            <a:endParaRPr lang="fr-CA" sz="2400" dirty="0" smtClean="0"/>
          </a:p>
          <a:p>
            <a:pPr marL="114300" indent="0">
              <a:buNone/>
            </a:pPr>
            <a:endParaRPr lang="fr-CA" sz="2400" dirty="0"/>
          </a:p>
          <a:p>
            <a:pPr marL="114300" indent="0">
              <a:buNone/>
            </a:pPr>
            <a:endParaRPr lang="fr-CA" sz="2400" dirty="0"/>
          </a:p>
          <a:p>
            <a:pPr marL="114300" indent="0">
              <a:buNone/>
            </a:pPr>
            <a:endParaRPr lang="fr-CA" sz="2400" dirty="0"/>
          </a:p>
        </p:txBody>
      </p:sp>
      <p:pic>
        <p:nvPicPr>
          <p:cNvPr id="2050" name="Picture 2" descr="C:\Users\Isabelle\Documents\Documents\ID-MARQUE\RPM\MARQUES 3D\Cubes desig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2497361"/>
            <a:ext cx="22860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descr="https://encrypted-tbn3.gstatic.com/images?q=tbn:ANd9GcTzOCLdsTftCpURLZ6Pe3Xh7K-mxMpW95Kja-uVfEtcOfRxeBy80Q">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5242453" y="2052089"/>
            <a:ext cx="1922150" cy="1493019"/>
          </a:xfrm>
          <a:prstGeom prst="rect">
            <a:avLst/>
          </a:prstGeom>
          <a:noFill/>
          <a:ln>
            <a:noFill/>
          </a:ln>
        </p:spPr>
      </p:pic>
    </p:spTree>
    <p:extLst>
      <p:ext uri="{BB962C8B-B14F-4D97-AF65-F5344CB8AC3E}">
        <p14:creationId xmlns:p14="http://schemas.microsoft.com/office/powerpoint/2010/main" val="121162632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20888"/>
            <a:ext cx="7620000" cy="1143000"/>
          </a:xfrm>
        </p:spPr>
        <p:txBody>
          <a:bodyPr/>
          <a:lstStyle/>
          <a:p>
            <a:pPr algn="ctr"/>
            <a:r>
              <a:rPr lang="fr-CA" sz="6000" cap="small" dirty="0" smtClean="0">
                <a:cs typeface="Times New Roman" pitchFamily="18" charset="0"/>
              </a:rPr>
              <a:t>Merci!</a:t>
            </a:r>
            <a:endParaRPr lang="fr-CA" sz="6000" cap="small" dirty="0"/>
          </a:p>
        </p:txBody>
      </p:sp>
      <p:pic>
        <p:nvPicPr>
          <p:cNvPr id="3" name="Picture 2" descr="C:\Users\Isabelle\Documents\Documents\ID-MARQUE\Logos - entêtes\ID Marqu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498768"/>
            <a:ext cx="2135237" cy="1605939"/>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3250853" y="5301207"/>
            <a:ext cx="1872208" cy="646331"/>
          </a:xfrm>
          <a:prstGeom prst="rect">
            <a:avLst/>
          </a:prstGeom>
          <a:noFill/>
        </p:spPr>
        <p:txBody>
          <a:bodyPr wrap="square" rtlCol="0">
            <a:spAutoFit/>
          </a:bodyPr>
          <a:lstStyle/>
          <a:p>
            <a:pPr algn="ctr"/>
            <a:r>
              <a:rPr lang="fr-CA" dirty="0" smtClean="0"/>
              <a:t>Isabelle Deshaies</a:t>
            </a:r>
          </a:p>
          <a:p>
            <a:pPr algn="ctr"/>
            <a:r>
              <a:rPr lang="fr-CA" dirty="0" smtClean="0"/>
              <a:t>514 454-5300</a:t>
            </a:r>
            <a:endParaRPr lang="fr-CA" dirty="0"/>
          </a:p>
        </p:txBody>
      </p:sp>
    </p:spTree>
    <p:extLst>
      <p:ext uri="{BB962C8B-B14F-4D97-AF65-F5344CB8AC3E}">
        <p14:creationId xmlns:p14="http://schemas.microsoft.com/office/powerpoint/2010/main" val="3815097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426170"/>
          </a:xfrm>
        </p:spPr>
        <p:txBody>
          <a:bodyPr/>
          <a:lstStyle/>
          <a:p>
            <a:pPr lvl="0"/>
            <a:r>
              <a:rPr lang="fr-CA" sz="4800" u="sng" dirty="0">
                <a:cs typeface="Times New Roman" pitchFamily="18" charset="0"/>
              </a:rPr>
              <a:t>La marque 3D</a:t>
            </a:r>
            <a:r>
              <a:rPr lang="fr-CA" sz="4800" dirty="0" smtClean="0">
                <a:latin typeface="Arial" pitchFamily="34" charset="0"/>
                <a:cs typeface="Times New Roman" pitchFamily="18" charset="0"/>
              </a:rPr>
              <a:t/>
            </a:r>
            <a:br>
              <a:rPr lang="fr-CA" sz="4800" dirty="0" smtClean="0">
                <a:latin typeface="Arial" pitchFamily="34" charset="0"/>
                <a:cs typeface="Times New Roman" pitchFamily="18" charset="0"/>
              </a:rPr>
            </a:br>
            <a:endParaRPr lang="fr-CA" dirty="0"/>
          </a:p>
        </p:txBody>
      </p:sp>
      <p:sp>
        <p:nvSpPr>
          <p:cNvPr id="3" name="Espace réservé du contenu 2"/>
          <p:cNvSpPr>
            <a:spLocks noGrp="1"/>
          </p:cNvSpPr>
          <p:nvPr>
            <p:ph idx="1"/>
          </p:nvPr>
        </p:nvSpPr>
        <p:spPr>
          <a:xfrm>
            <a:off x="395536" y="1772816"/>
            <a:ext cx="7620000" cy="4800600"/>
          </a:xfrm>
        </p:spPr>
        <p:txBody>
          <a:bodyPr>
            <a:normAutofit/>
          </a:bodyPr>
          <a:lstStyle/>
          <a:p>
            <a:pPr marL="114300" indent="0">
              <a:buNone/>
            </a:pPr>
            <a:r>
              <a:rPr lang="fr-CA" sz="2400" b="1" u="sng" cap="small" dirty="0" smtClean="0"/>
              <a:t>Le contenu de la demande:  </a:t>
            </a:r>
            <a:endParaRPr lang="fr-CA" sz="2400" dirty="0"/>
          </a:p>
          <a:p>
            <a:pPr marL="114300" indent="0">
              <a:buNone/>
            </a:pPr>
            <a:endParaRPr lang="fr-CA" sz="2400" dirty="0" smtClean="0"/>
          </a:p>
          <a:p>
            <a:r>
              <a:rPr lang="fr-CA" sz="2400" dirty="0" smtClean="0"/>
              <a:t>Comme une demande de marque ordinaire; </a:t>
            </a:r>
          </a:p>
          <a:p>
            <a:pPr marL="114300" indent="0">
              <a:buNone/>
            </a:pPr>
            <a:r>
              <a:rPr lang="fr-CA" sz="2400" dirty="0" smtClean="0"/>
              <a:t>	</a:t>
            </a:r>
            <a:r>
              <a:rPr lang="fr-CA" sz="2400" b="1" dirty="0" smtClean="0"/>
              <a:t>ET</a:t>
            </a:r>
          </a:p>
          <a:p>
            <a:r>
              <a:rPr lang="fr-CA" sz="2400" dirty="0" smtClean="0"/>
              <a:t>Une </a:t>
            </a:r>
            <a:r>
              <a:rPr lang="fr-CA" sz="2400" b="1" u="sng" dirty="0" smtClean="0"/>
              <a:t>mention spécifique </a:t>
            </a:r>
            <a:r>
              <a:rPr lang="fr-CA" sz="2400" dirty="0" smtClean="0"/>
              <a:t>que la marque est un objet à trois dimensions; </a:t>
            </a:r>
          </a:p>
          <a:p>
            <a:pPr marL="114300" indent="0">
              <a:buNone/>
            </a:pPr>
            <a:r>
              <a:rPr lang="fr-CA" sz="2400" dirty="0"/>
              <a:t>	</a:t>
            </a:r>
            <a:r>
              <a:rPr lang="fr-CA" sz="2400" b="1" dirty="0" smtClean="0"/>
              <a:t>ET</a:t>
            </a:r>
          </a:p>
          <a:p>
            <a:r>
              <a:rPr lang="fr-CA" sz="2400" dirty="0" smtClean="0"/>
              <a:t>Une </a:t>
            </a:r>
            <a:r>
              <a:rPr lang="fr-CA" sz="2400" b="1" u="sng" dirty="0" smtClean="0"/>
              <a:t>description</a:t>
            </a:r>
            <a:r>
              <a:rPr lang="fr-CA" sz="2400" dirty="0" smtClean="0"/>
              <a:t> de la marque et le nombre de dessins requis [bien délimiter l’objet – art. 30.h)].</a:t>
            </a:r>
          </a:p>
          <a:p>
            <a:endParaRPr lang="fr-CA" sz="2400" dirty="0" smtClean="0"/>
          </a:p>
          <a:p>
            <a:pPr marL="411480" lvl="1" indent="0">
              <a:buNone/>
            </a:pPr>
            <a:endParaRPr lang="fr-CA" dirty="0" smtClean="0"/>
          </a:p>
        </p:txBody>
      </p:sp>
    </p:spTree>
    <p:extLst>
      <p:ext uri="{BB962C8B-B14F-4D97-AF65-F5344CB8AC3E}">
        <p14:creationId xmlns:p14="http://schemas.microsoft.com/office/powerpoint/2010/main" val="3770431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20888"/>
            <a:ext cx="7620000" cy="1143000"/>
          </a:xfrm>
        </p:spPr>
        <p:txBody>
          <a:bodyPr/>
          <a:lstStyle/>
          <a:p>
            <a:pPr algn="ctr"/>
            <a:r>
              <a:rPr lang="fr-CA" sz="6000" cap="all" dirty="0">
                <a:cs typeface="Times New Roman" pitchFamily="18" charset="0"/>
              </a:rPr>
              <a:t>La marque </a:t>
            </a:r>
            <a:r>
              <a:rPr lang="fr-CA" sz="6000" cap="all" dirty="0" smtClean="0">
                <a:cs typeface="Times New Roman" pitchFamily="18" charset="0"/>
              </a:rPr>
              <a:t>3D</a:t>
            </a:r>
            <a:br>
              <a:rPr lang="fr-CA" sz="6000" cap="all" dirty="0" smtClean="0">
                <a:cs typeface="Times New Roman" pitchFamily="18" charset="0"/>
              </a:rPr>
            </a:br>
            <a:r>
              <a:rPr lang="fr-CA" sz="6000" cap="all" dirty="0">
                <a:cs typeface="Times New Roman" pitchFamily="18" charset="0"/>
              </a:rPr>
              <a:t/>
            </a:r>
            <a:br>
              <a:rPr lang="fr-CA" sz="6000" cap="all" dirty="0">
                <a:cs typeface="Times New Roman" pitchFamily="18" charset="0"/>
              </a:rPr>
            </a:br>
            <a:r>
              <a:rPr lang="fr-CA" sz="4400" dirty="0" smtClean="0">
                <a:cs typeface="Times New Roman" pitchFamily="18" charset="0"/>
              </a:rPr>
              <a:t>Exemples</a:t>
            </a:r>
            <a:endParaRPr lang="fr-CA" sz="4400" dirty="0"/>
          </a:p>
        </p:txBody>
      </p:sp>
    </p:spTree>
    <p:extLst>
      <p:ext uri="{BB962C8B-B14F-4D97-AF65-F5344CB8AC3E}">
        <p14:creationId xmlns:p14="http://schemas.microsoft.com/office/powerpoint/2010/main" val="33537849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1284</TotalTime>
  <Words>2330</Words>
  <Application>Microsoft Office PowerPoint</Application>
  <PresentationFormat>Affichage à l'écran (4:3)</PresentationFormat>
  <Paragraphs>512</Paragraphs>
  <Slides>76</Slides>
  <Notes>1</Notes>
  <HiddenSlides>0</HiddenSlides>
  <MMClips>0</MMClips>
  <ScaleCrop>false</ScaleCrop>
  <HeadingPairs>
    <vt:vector size="4" baseType="variant">
      <vt:variant>
        <vt:lpstr>Thème</vt:lpstr>
      </vt:variant>
      <vt:variant>
        <vt:i4>1</vt:i4>
      </vt:variant>
      <vt:variant>
        <vt:lpstr>Titres des diapositives</vt:lpstr>
      </vt:variant>
      <vt:variant>
        <vt:i4>76</vt:i4>
      </vt:variant>
    </vt:vector>
  </HeadingPairs>
  <TitlesOfParts>
    <vt:vector size="77" baseType="lpstr">
      <vt:lpstr>Contiguïté</vt:lpstr>
      <vt:lpstr>Marques 3 D et Signes distinctifs</vt:lpstr>
      <vt:lpstr>Marques 3D et Signes distinctifs</vt:lpstr>
      <vt:lpstr>Marques 3D et Signes distinctifs</vt:lpstr>
      <vt:lpstr>La marque 3D</vt:lpstr>
      <vt:lpstr>La marque 3D   </vt:lpstr>
      <vt:lpstr>La marque 3D   </vt:lpstr>
      <vt:lpstr>La marque 3D </vt:lpstr>
      <vt:lpstr>La marque 3D </vt:lpstr>
      <vt:lpstr>La marque 3D  Exemples</vt:lpstr>
      <vt:lpstr>La marque 3D </vt:lpstr>
      <vt:lpstr>La marque 3D   </vt:lpstr>
      <vt:lpstr>La marque 3D </vt:lpstr>
      <vt:lpstr>La marque 3D </vt:lpstr>
      <vt:lpstr>La marque 3D </vt:lpstr>
      <vt:lpstr>La marque 3D </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 </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vt:lpstr>
      <vt:lpstr>Le signe distinctif </vt:lpstr>
      <vt:lpstr>Le signe distinctif </vt:lpstr>
      <vt:lpstr>Le signe distinctif </vt:lpstr>
      <vt:lpstr>Le signe distinctif </vt:lpstr>
      <vt:lpstr>En résumé</vt:lpstr>
      <vt:lpstr>jurisprudence</vt:lpstr>
      <vt:lpstr>La marque 3D   </vt:lpstr>
      <vt:lpstr>La marque 3D </vt:lpstr>
      <vt:lpstr>La marque 3D </vt:lpstr>
      <vt:lpstr>La marque 3D </vt:lpstr>
      <vt:lpstr>La marque 3D </vt:lpstr>
      <vt:lpstr>La marque 3D </vt:lpstr>
      <vt:lpstr>La marque 3D</vt:lpstr>
      <vt:lpstr>Le signe distinctif</vt:lpstr>
      <vt:lpstr>Le signe distinctif </vt:lpstr>
      <vt:lpstr>Le signe distinctif </vt:lpstr>
      <vt:lpstr>Le signe distinctif </vt:lpstr>
      <vt:lpstr>Le signe distinctif </vt:lpstr>
      <vt:lpstr>Le signe distinctif </vt:lpstr>
      <vt:lpstr>Présentation PowerPoint</vt:lpstr>
      <vt:lpstr>Présentation PowerPoint</vt:lpstr>
      <vt:lpstr>Changements prévus par la nouvelle lmc</vt:lpstr>
      <vt:lpstr>Changements prévus </vt:lpstr>
      <vt:lpstr>Changements prévus </vt:lpstr>
      <vt:lpstr>Changements prévus </vt:lpstr>
      <vt:lpstr>Marque 3D ou  Signe distinctif ?</vt:lpstr>
      <vt:lpstr>Marque 3D ou signe distinctif?</vt:lpstr>
      <vt:lpstr>Marque 3D ou signe distinctif?</vt:lpstr>
      <vt:lpstr>Marque 3D ou signe distinctif?</vt:lpstr>
      <vt:lpstr>Merci!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Marques 3 D et Signes distinctifs</dc:title>
  <dc:creator>Isabelle</dc:creator>
  <cp:lastModifiedBy>bouletn</cp:lastModifiedBy>
  <cp:revision>301</cp:revision>
  <cp:lastPrinted>2014-12-09T16:37:40Z</cp:lastPrinted>
  <dcterms:created xsi:type="dcterms:W3CDTF">2014-12-04T20:21:22Z</dcterms:created>
  <dcterms:modified xsi:type="dcterms:W3CDTF">2014-12-09T16:37:43Z</dcterms:modified>
</cp:coreProperties>
</file>